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  <p:sldId id="272" r:id="rId3"/>
    <p:sldId id="281" r:id="rId4"/>
    <p:sldId id="273" r:id="rId5"/>
    <p:sldId id="282" r:id="rId6"/>
    <p:sldId id="274" r:id="rId7"/>
    <p:sldId id="283" r:id="rId8"/>
    <p:sldId id="271" r:id="rId9"/>
    <p:sldId id="257" r:id="rId10"/>
    <p:sldId id="258" r:id="rId11"/>
    <p:sldId id="259" r:id="rId12"/>
    <p:sldId id="260" r:id="rId13"/>
    <p:sldId id="261" r:id="rId14"/>
    <p:sldId id="266" r:id="rId15"/>
    <p:sldId id="264" r:id="rId16"/>
    <p:sldId id="262" r:id="rId17"/>
    <p:sldId id="263" r:id="rId18"/>
    <p:sldId id="265" r:id="rId19"/>
    <p:sldId id="270" r:id="rId20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84"/>
    <p:restoredTop sz="94541"/>
  </p:normalViewPr>
  <p:slideViewPr>
    <p:cSldViewPr snapToGrid="0" snapToObjects="1">
      <p:cViewPr>
        <p:scale>
          <a:sx n="101" d="100"/>
          <a:sy n="101" d="100"/>
        </p:scale>
        <p:origin x="29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AA973-D2E2-9B45-A067-C2A985476F4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D86B4-00AD-4D4C-BF74-C2C046BA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5890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Printing Instructions:</a:t>
            </a:r>
          </a:p>
          <a:p>
            <a:pPr algn="ctr"/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Make sure to </a:t>
            </a:r>
            <a:r>
              <a:rPr lang="en-US" sz="2800" b="1" dirty="0" smtClean="0">
                <a:latin typeface="Helvetica" charset="0"/>
                <a:ea typeface="Helvetica" charset="0"/>
                <a:cs typeface="Helvetica" charset="0"/>
              </a:rPr>
              <a:t>UNCHECK</a:t>
            </a: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‘Scale to Fit’ and ‘Frame Slides’</a:t>
            </a:r>
          </a:p>
          <a:p>
            <a:pPr algn="ctr"/>
            <a:endParaRPr lang="en-US" sz="2800" dirty="0" smtClean="0">
              <a:latin typeface="Helvetica" charset="0"/>
              <a:ea typeface="Helvetica" charset="0"/>
              <a:cs typeface="Helvetica" charset="0"/>
            </a:endParaRPr>
          </a:p>
          <a:p>
            <a:pPr algn="ctr"/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You may print slides 13-19 (Gene Pool Genes) 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in case more cards are required for replication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16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Frame 27"/>
          <p:cNvSpPr/>
          <p:nvPr/>
        </p:nvSpPr>
        <p:spPr>
          <a:xfrm>
            <a:off x="0" y="237066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874602" y="3390823"/>
            <a:ext cx="2286000" cy="3247043"/>
            <a:chOff x="6874602" y="3401226"/>
            <a:chExt cx="2286000" cy="3247043"/>
          </a:xfrm>
        </p:grpSpPr>
        <p:sp>
          <p:nvSpPr>
            <p:cNvPr id="31" name="TextBox 30"/>
            <p:cNvSpPr txBox="1"/>
            <p:nvPr/>
          </p:nvSpPr>
          <p:spPr>
            <a:xfrm>
              <a:off x="6874602" y="3401226"/>
              <a:ext cx="2286000" cy="324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TRANSDUCTION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Take one (1) gene card from any bacteria</a:t>
              </a:r>
            </a:p>
            <a:p>
              <a:pPr algn="ctr"/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OR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Roll the ’Phage Dice’</a:t>
              </a:r>
            </a:p>
            <a:p>
              <a:endParaRPr lang="en-US" sz="9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74602" y="3454007"/>
              <a:ext cx="6123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PTran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588602" y="3390823"/>
            <a:ext cx="2286000" cy="3247043"/>
            <a:chOff x="6874602" y="3401226"/>
            <a:chExt cx="2286000" cy="3247043"/>
          </a:xfrm>
        </p:grpSpPr>
        <p:sp>
          <p:nvSpPr>
            <p:cNvPr id="34" name="TextBox 33"/>
            <p:cNvSpPr txBox="1"/>
            <p:nvPr/>
          </p:nvSpPr>
          <p:spPr>
            <a:xfrm>
              <a:off x="6874602" y="3401226"/>
              <a:ext cx="2286000" cy="324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TRANSDUCTION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Take one (1) gene card from any bacteria</a:t>
              </a:r>
            </a:p>
            <a:p>
              <a:pPr algn="ctr"/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OR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Roll the ’Phage Dice’</a:t>
              </a:r>
            </a:p>
            <a:p>
              <a:endParaRPr lang="en-US" sz="9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74602" y="3454007"/>
              <a:ext cx="6123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PTran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328002" y="3390823"/>
            <a:ext cx="2286000" cy="3247043"/>
            <a:chOff x="6874602" y="3401226"/>
            <a:chExt cx="2286000" cy="3247043"/>
          </a:xfrm>
        </p:grpSpPr>
        <p:sp>
          <p:nvSpPr>
            <p:cNvPr id="37" name="TextBox 36"/>
            <p:cNvSpPr txBox="1"/>
            <p:nvPr/>
          </p:nvSpPr>
          <p:spPr>
            <a:xfrm>
              <a:off x="6874602" y="3401226"/>
              <a:ext cx="2286000" cy="324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TRANSDUCTION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Take one (1) gene card from any bacteria</a:t>
              </a:r>
            </a:p>
            <a:p>
              <a:pPr algn="ctr"/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OR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Roll the ’Phage Dice’</a:t>
              </a:r>
            </a:p>
            <a:p>
              <a:endParaRPr lang="en-US" sz="9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74602" y="3454007"/>
              <a:ext cx="6123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PTran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2002" y="3390823"/>
            <a:ext cx="2286000" cy="3247043"/>
            <a:chOff x="6874602" y="3401226"/>
            <a:chExt cx="2286000" cy="3247043"/>
          </a:xfrm>
        </p:grpSpPr>
        <p:sp>
          <p:nvSpPr>
            <p:cNvPr id="40" name="TextBox 39"/>
            <p:cNvSpPr txBox="1"/>
            <p:nvPr/>
          </p:nvSpPr>
          <p:spPr>
            <a:xfrm>
              <a:off x="6874602" y="3401226"/>
              <a:ext cx="2286000" cy="324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TRANSDUCTION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Take one (1) gene card from any bacteria</a:t>
              </a:r>
            </a:p>
            <a:p>
              <a:pPr algn="ctr"/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OR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Roll the ’Phage Dice’</a:t>
              </a:r>
            </a:p>
            <a:p>
              <a:endParaRPr lang="en-US" sz="9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74602" y="3454007"/>
              <a:ext cx="6123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PTran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858000" y="196561"/>
            <a:ext cx="2286000" cy="3247043"/>
            <a:chOff x="6874602" y="3401226"/>
            <a:chExt cx="2286000" cy="3247043"/>
          </a:xfrm>
        </p:grpSpPr>
        <p:sp>
          <p:nvSpPr>
            <p:cNvPr id="43" name="TextBox 42"/>
            <p:cNvSpPr txBox="1"/>
            <p:nvPr/>
          </p:nvSpPr>
          <p:spPr>
            <a:xfrm>
              <a:off x="6874602" y="3401226"/>
              <a:ext cx="2286000" cy="324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TRANSDUCTION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Take one (1) gene card from any bacteria</a:t>
              </a:r>
            </a:p>
            <a:p>
              <a:pPr algn="ctr"/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OR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Roll the ’Phage Dice’</a:t>
              </a:r>
            </a:p>
            <a:p>
              <a:endParaRPr lang="en-US" sz="9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874602" y="3454007"/>
              <a:ext cx="6123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PTran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572000" y="196561"/>
            <a:ext cx="2286000" cy="3247043"/>
            <a:chOff x="6874602" y="3401226"/>
            <a:chExt cx="2286000" cy="3247043"/>
          </a:xfrm>
        </p:grpSpPr>
        <p:sp>
          <p:nvSpPr>
            <p:cNvPr id="46" name="TextBox 45"/>
            <p:cNvSpPr txBox="1"/>
            <p:nvPr/>
          </p:nvSpPr>
          <p:spPr>
            <a:xfrm>
              <a:off x="6874602" y="3401226"/>
              <a:ext cx="2286000" cy="324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TRANSDUCTION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Take one (1) gene card from any bacteria</a:t>
              </a:r>
            </a:p>
            <a:p>
              <a:pPr algn="ctr"/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OR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Roll the ’Phage Dice’</a:t>
              </a:r>
            </a:p>
            <a:p>
              <a:endParaRPr lang="en-US" sz="9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874602" y="3454007"/>
              <a:ext cx="6123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PTran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311400" y="196561"/>
            <a:ext cx="2286000" cy="3247043"/>
            <a:chOff x="6874602" y="3401226"/>
            <a:chExt cx="2286000" cy="3247043"/>
          </a:xfrm>
        </p:grpSpPr>
        <p:sp>
          <p:nvSpPr>
            <p:cNvPr id="49" name="TextBox 48"/>
            <p:cNvSpPr txBox="1"/>
            <p:nvPr/>
          </p:nvSpPr>
          <p:spPr>
            <a:xfrm>
              <a:off x="6874602" y="3401226"/>
              <a:ext cx="2286000" cy="324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TRANSDUCTION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Take one (1) gene card from any bacteria</a:t>
              </a:r>
            </a:p>
            <a:p>
              <a:pPr algn="ctr"/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OR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Roll the ’Phage Dice’</a:t>
              </a:r>
            </a:p>
            <a:p>
              <a:endParaRPr lang="en-US" sz="9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874602" y="3454007"/>
              <a:ext cx="6123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PTran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5400" y="196561"/>
            <a:ext cx="2286000" cy="3247043"/>
            <a:chOff x="6874602" y="3401226"/>
            <a:chExt cx="2286000" cy="3247043"/>
          </a:xfrm>
        </p:grpSpPr>
        <p:sp>
          <p:nvSpPr>
            <p:cNvPr id="52" name="TextBox 51"/>
            <p:cNvSpPr txBox="1"/>
            <p:nvPr/>
          </p:nvSpPr>
          <p:spPr>
            <a:xfrm>
              <a:off x="6874602" y="3401226"/>
              <a:ext cx="2286000" cy="324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TRANSDUCTION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Take one (1) gene card from any bacteria</a:t>
              </a:r>
            </a:p>
            <a:p>
              <a:pPr algn="ctr"/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OR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Roll the ’Phage Dice’</a:t>
              </a:r>
            </a:p>
            <a:p>
              <a:endParaRPr lang="en-US" sz="9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874602" y="3454007"/>
              <a:ext cx="6123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PTran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52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Frame 16"/>
          <p:cNvSpPr/>
          <p:nvPr/>
        </p:nvSpPr>
        <p:spPr>
          <a:xfrm>
            <a:off x="0" y="215900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1875" y="3454400"/>
            <a:ext cx="2286000" cy="3153304"/>
            <a:chOff x="-11875" y="3460338"/>
            <a:chExt cx="2286000" cy="3153304"/>
          </a:xfrm>
        </p:grpSpPr>
        <p:sp>
          <p:nvSpPr>
            <p:cNvPr id="36" name="TextBox 35"/>
            <p:cNvSpPr txBox="1"/>
            <p:nvPr/>
          </p:nvSpPr>
          <p:spPr>
            <a:xfrm>
              <a:off x="-11875" y="3535876"/>
              <a:ext cx="2286000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RESISTANCE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AVOID Phage Transduction</a:t>
              </a:r>
            </a:p>
            <a:p>
              <a:pPr algn="ctr"/>
              <a:endParaRPr lang="en-US" sz="12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Other bacteria CANNOT take cards from you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053" y="346033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latin typeface="Helvetica" charset="0"/>
                  <a:ea typeface="Helvetica" charset="0"/>
                  <a:cs typeface="Helvetica" charset="0"/>
                </a:rPr>
                <a:t>PRes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350325" y="3454400"/>
            <a:ext cx="2286000" cy="3153304"/>
            <a:chOff x="-11875" y="3460338"/>
            <a:chExt cx="2286000" cy="3153304"/>
          </a:xfrm>
        </p:grpSpPr>
        <p:sp>
          <p:nvSpPr>
            <p:cNvPr id="29" name="TextBox 28"/>
            <p:cNvSpPr txBox="1"/>
            <p:nvPr/>
          </p:nvSpPr>
          <p:spPr>
            <a:xfrm>
              <a:off x="-11875" y="3535876"/>
              <a:ext cx="2286000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RESISTANCE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AVOID Phage Transduction</a:t>
              </a:r>
            </a:p>
            <a:p>
              <a:pPr algn="ctr"/>
              <a:endParaRPr lang="en-US" sz="12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Other bacteria CANNOT take cards from you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053" y="346033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latin typeface="Helvetica" charset="0"/>
                  <a:ea typeface="Helvetica" charset="0"/>
                  <a:cs typeface="Helvetica" charset="0"/>
                </a:rPr>
                <a:t>PRes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632643" y="3454400"/>
            <a:ext cx="2286000" cy="3153304"/>
            <a:chOff x="-11875" y="3460338"/>
            <a:chExt cx="2286000" cy="3153304"/>
          </a:xfrm>
        </p:grpSpPr>
        <p:sp>
          <p:nvSpPr>
            <p:cNvPr id="32" name="TextBox 31"/>
            <p:cNvSpPr txBox="1"/>
            <p:nvPr/>
          </p:nvSpPr>
          <p:spPr>
            <a:xfrm>
              <a:off x="-11875" y="3535876"/>
              <a:ext cx="2286000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RESISTANCE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AVOID Phage Transduction</a:t>
              </a:r>
            </a:p>
            <a:p>
              <a:pPr algn="ctr"/>
              <a:endParaRPr lang="en-US" sz="12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Other bacteria CANNOT take cards from you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053" y="346033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latin typeface="Helvetica" charset="0"/>
                  <a:ea typeface="Helvetica" charset="0"/>
                  <a:cs typeface="Helvetica" charset="0"/>
                </a:rPr>
                <a:t>PRes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857999" y="3454400"/>
            <a:ext cx="2286000" cy="3153304"/>
            <a:chOff x="-11875" y="3460338"/>
            <a:chExt cx="2286000" cy="3153304"/>
          </a:xfrm>
        </p:grpSpPr>
        <p:sp>
          <p:nvSpPr>
            <p:cNvPr id="42" name="TextBox 41"/>
            <p:cNvSpPr txBox="1"/>
            <p:nvPr/>
          </p:nvSpPr>
          <p:spPr>
            <a:xfrm>
              <a:off x="-11875" y="3535876"/>
              <a:ext cx="2286000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RESISTANCE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AVOID Phage Transduction</a:t>
              </a:r>
            </a:p>
            <a:p>
              <a:pPr algn="ctr"/>
              <a:endParaRPr lang="en-US" sz="12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Other bacteria CANNOT take cards from you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053" y="346033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latin typeface="Helvetica" charset="0"/>
                  <a:ea typeface="Helvetica" charset="0"/>
                  <a:cs typeface="Helvetica" charset="0"/>
                </a:rPr>
                <a:t>PRes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-11875" y="250628"/>
            <a:ext cx="2286000" cy="3153304"/>
            <a:chOff x="-11875" y="3460338"/>
            <a:chExt cx="2286000" cy="3153304"/>
          </a:xfrm>
        </p:grpSpPr>
        <p:sp>
          <p:nvSpPr>
            <p:cNvPr id="45" name="TextBox 44"/>
            <p:cNvSpPr txBox="1"/>
            <p:nvPr/>
          </p:nvSpPr>
          <p:spPr>
            <a:xfrm>
              <a:off x="-11875" y="3535876"/>
              <a:ext cx="2286000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RESISTANCE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AVOID Phage Transduction</a:t>
              </a:r>
            </a:p>
            <a:p>
              <a:pPr algn="ctr"/>
              <a:endParaRPr lang="en-US" sz="12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Other bacteria CANNOT take cards from you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9053" y="346033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latin typeface="Helvetica" charset="0"/>
                  <a:ea typeface="Helvetica" charset="0"/>
                  <a:cs typeface="Helvetica" charset="0"/>
                </a:rPr>
                <a:t>PRes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350325" y="250628"/>
            <a:ext cx="2286000" cy="3153304"/>
            <a:chOff x="-11875" y="3460338"/>
            <a:chExt cx="2286000" cy="3153304"/>
          </a:xfrm>
        </p:grpSpPr>
        <p:sp>
          <p:nvSpPr>
            <p:cNvPr id="48" name="TextBox 47"/>
            <p:cNvSpPr txBox="1"/>
            <p:nvPr/>
          </p:nvSpPr>
          <p:spPr>
            <a:xfrm>
              <a:off x="-11875" y="3535876"/>
              <a:ext cx="2286000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RESISTANCE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AVOID Phage Transduction</a:t>
              </a:r>
            </a:p>
            <a:p>
              <a:pPr algn="ctr"/>
              <a:endParaRPr lang="en-US" sz="12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Other bacteria CANNOT take cards from you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053" y="346033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latin typeface="Helvetica" charset="0"/>
                  <a:ea typeface="Helvetica" charset="0"/>
                  <a:cs typeface="Helvetica" charset="0"/>
                </a:rPr>
                <a:t>PRes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632643" y="250628"/>
            <a:ext cx="2286000" cy="3153304"/>
            <a:chOff x="-11875" y="3460338"/>
            <a:chExt cx="2286000" cy="3153304"/>
          </a:xfrm>
        </p:grpSpPr>
        <p:sp>
          <p:nvSpPr>
            <p:cNvPr id="51" name="TextBox 50"/>
            <p:cNvSpPr txBox="1"/>
            <p:nvPr/>
          </p:nvSpPr>
          <p:spPr>
            <a:xfrm>
              <a:off x="-11875" y="3535876"/>
              <a:ext cx="2286000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RESISTANCE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AVOID Phage Transduction</a:t>
              </a:r>
            </a:p>
            <a:p>
              <a:pPr algn="ctr"/>
              <a:endParaRPr lang="en-US" sz="12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Other bacteria CANNOT take cards from you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9053" y="346033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latin typeface="Helvetica" charset="0"/>
                  <a:ea typeface="Helvetica" charset="0"/>
                  <a:cs typeface="Helvetica" charset="0"/>
                </a:rPr>
                <a:t>PRes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857999" y="250628"/>
            <a:ext cx="2286000" cy="3153304"/>
            <a:chOff x="-11875" y="3460338"/>
            <a:chExt cx="2286000" cy="3153304"/>
          </a:xfrm>
        </p:grpSpPr>
        <p:sp>
          <p:nvSpPr>
            <p:cNvPr id="54" name="TextBox 53"/>
            <p:cNvSpPr txBox="1"/>
            <p:nvPr/>
          </p:nvSpPr>
          <p:spPr>
            <a:xfrm>
              <a:off x="-11875" y="3535876"/>
              <a:ext cx="2286000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PHAGE RESISTANCE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AVOID Phage Transduction</a:t>
              </a:r>
            </a:p>
            <a:p>
              <a:pPr algn="ctr"/>
              <a:endParaRPr lang="en-US" sz="12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Other bacteria CANNOT take cards from you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round.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053" y="346033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latin typeface="Helvetica" charset="0"/>
                  <a:ea typeface="Helvetica" charset="0"/>
                  <a:cs typeface="Helvetica" charset="0"/>
                </a:rPr>
                <a:t>PRes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3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6861" y="264160"/>
            <a:ext cx="2286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ANTIBIOTIC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/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antibiotics only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Antibiotics have been administered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2" name="Frame 31"/>
          <p:cNvSpPr/>
          <p:nvPr/>
        </p:nvSpPr>
        <p:spPr>
          <a:xfrm>
            <a:off x="-10160" y="226060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06132" y="264160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ANTIBIOTIC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/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antibiotics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Antibiotics have been administered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00388" y="264160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ANTIBIOTIC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/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antibiotics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Antibiotics have been administered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67275" y="264160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ANTIBIOTIC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/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antibiotics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Antibiotics have been administered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30" y="3542898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ANTIBIOTIC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/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antibiotics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Antibiotics have been administered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95301" y="3542898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ANTIBIOTIC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/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antibiotics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Antibiotics have been administered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89557" y="3542898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ANTIBIOTIC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/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antibiotics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Antibiotics have been administered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56444" y="3542898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ANTIBIOTIC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/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antibiotics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Antibiotics have been administered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5770" y="26416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70228" y="26416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46926" y="26416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36578" y="26416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5770" y="343916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70228" y="343916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46926" y="343916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36578" y="343916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29183" y="213360"/>
            <a:ext cx="2286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</a:p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PRODUCTION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equal to one (1) offense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Reduced to zero (0) offense if opponent has anti-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8" name="Frame 27"/>
          <p:cNvSpPr/>
          <p:nvPr/>
        </p:nvSpPr>
        <p:spPr>
          <a:xfrm>
            <a:off x="0" y="215900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20616" y="213360"/>
            <a:ext cx="2286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</a:p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PRODUCTION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equal to one (1) offense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Reduced to zero (0) offense if opponent has anti-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61134" y="213360"/>
            <a:ext cx="2286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</a:p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PRODUCTION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equal to one (1) offense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Reduced to zero (0) offense if opponent has anti-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68864" y="213360"/>
            <a:ext cx="2286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</a:p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PRODUCTION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equal to one (1) offense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Reduced to zero (0) offense if opponent has anti-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11" y="3433416"/>
            <a:ext cx="2286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</a:p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PRODUCTION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equal to one (1) offense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Reduced to zero (0) offense if opponent has anti-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92444" y="3433416"/>
            <a:ext cx="2286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</a:p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PRODUCTION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equal to one (1) offense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Reduced to zero (0) offense if opponent has anti-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32962" y="3433416"/>
            <a:ext cx="2286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</a:p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PRODUCTION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equal to one (1) offense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Reduced to zero (0) offense if opponent has anti-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40692" y="3433416"/>
            <a:ext cx="2286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</a:p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PRODUCTION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equal to one (1) offense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Reduced to zero (0) offense if opponent has anti-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5770" y="21336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Omn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70228" y="21336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Omn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6926" y="21336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Omn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578" y="21336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Omn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5770" y="3433416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Omn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70228" y="3433416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Omn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46926" y="3433416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Omn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36578" y="3433416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Omn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5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6861" y="509020"/>
            <a:ext cx="228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ANTI-OMNITOXIN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offense to zero (0)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9" name="Frame 28"/>
          <p:cNvSpPr/>
          <p:nvPr/>
        </p:nvSpPr>
        <p:spPr>
          <a:xfrm>
            <a:off x="0" y="215900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85999" y="509020"/>
            <a:ext cx="228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ANTI-OMNITOXIN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offense to zero (0)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88860" y="509020"/>
            <a:ext cx="228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ANTI-OMNITOXIN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offense to zero (0)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74860" y="509020"/>
            <a:ext cx="228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ANTI-OMNITOXIN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offense to zero (0)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90" y="3714284"/>
            <a:ext cx="228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ANTI-OMNITOXIN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offense to zero (0)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76028" y="3714284"/>
            <a:ext cx="228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ANTI-OMNITOXIN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offense to zero (0)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8889" y="3714284"/>
            <a:ext cx="228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ANTI-OMNITOXIN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offense to zero (0)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64889" y="3714284"/>
            <a:ext cx="228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ANTI-OMNITOXIN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Reduces 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offense to zero (0)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5770" y="30226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AntO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70228" y="30226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AntO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6926" y="30226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AntO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578" y="30226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AntO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6889" y="3472613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AntO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79109" y="3472613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AntO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55807" y="3472613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AntO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45459" y="3472613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AntO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10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16861" y="356673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CELL SURFACE REMODELLING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Allows evasion from host defense mechanisms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Immune system fights back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8" name="Frame 27"/>
          <p:cNvSpPr/>
          <p:nvPr/>
        </p:nvSpPr>
        <p:spPr>
          <a:xfrm>
            <a:off x="-2594" y="217060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98566" y="356673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CELL SURFACE REMODELLING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Allows evasion from host defense mechanisms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Immune system fights back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55140" y="356673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CELL SURFACE REMODELLING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Allows evasion from host defense mechanisms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Immune system fights back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66794" y="356673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CELL SURFACE REMODELLING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Allows evasion from host defense mechanisms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Immune system fights back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643" y="3586268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CELL SURFACE REMODELLING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Allows evasion from host defense mechanisms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Immune system fights back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03348" y="3586268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CELL SURFACE REMODELLING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Allows evasion from host defense mechanisms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Immune system fights back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59922" y="3586268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CELL SURFACE REMODELLING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Allows evasion from host defense mechanisms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Immune system fights back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71576" y="3586268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CELL SURFACE REMODELLING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Allows evasion from host defense mechanisms</a:t>
            </a:r>
          </a:p>
          <a:p>
            <a:pPr algn="ctr"/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Immune system fights back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5770" y="18796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CSR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70228" y="18796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CSR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6926" y="18796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CSR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578" y="18796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CSR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8764" y="3403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CSR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67234" y="3403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CSR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43932" y="3403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CSR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33584" y="3403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CSR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03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ame 19"/>
          <p:cNvSpPr/>
          <p:nvPr/>
        </p:nvSpPr>
        <p:spPr>
          <a:xfrm>
            <a:off x="0" y="239731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183" y="266186"/>
            <a:ext cx="2286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SECRETION SYSTEM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secretory structures that penetrate through target’s cell wall providing one (1) offense</a:t>
            </a: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08741" y="266186"/>
            <a:ext cx="2286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SECRETION SYSTEM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secretory structures that penetrate through target’s cell wall providing one (1) offense</a:t>
            </a: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82865" y="266186"/>
            <a:ext cx="2286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SECRETION SYSTEM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secretory structures that penetrate through target’s cell wall providing one (1) offense</a:t>
            </a: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79729" y="266186"/>
            <a:ext cx="2286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SECRETION SYSTEM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secretory structures that penetrate through target’s cell wall providing one (1) offense</a:t>
            </a: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319" y="3469514"/>
            <a:ext cx="2286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SECRETION SYSTEM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secretory structures that penetrate through target’s cell wall providing one (1) offense</a:t>
            </a: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97877" y="3469514"/>
            <a:ext cx="2286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SECRETION SYSTEM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secretory structures that penetrate through target’s cell wall providing one (1) offense</a:t>
            </a: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1" y="3469514"/>
            <a:ext cx="2286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SECRETION SYSTEM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secretory structures that penetrate through target’s cell wall providing one (1) offense</a:t>
            </a: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68865" y="3469514"/>
            <a:ext cx="2286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SECRETION SYSTEM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8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Produces secretory structures that penetrate through target’s cell wall providing one (1) offense</a:t>
            </a: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Skirmish </a:t>
            </a:r>
            <a:r>
              <a:rPr lang="en-US" sz="14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5770" y="22606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SS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70228" y="22606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SS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6926" y="22606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SS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578" y="22606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SS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21729" y="345275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SS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64269" y="345275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SS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40967" y="345275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SS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0619" y="345275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SS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8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ame 19"/>
          <p:cNvSpPr/>
          <p:nvPr/>
        </p:nvSpPr>
        <p:spPr>
          <a:xfrm>
            <a:off x="-1" y="215900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861" y="233251"/>
            <a:ext cx="228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METAL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toxic amounts of metals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Toxic level of metals is introduced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19722" y="233251"/>
            <a:ext cx="228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METAL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toxic amounts of metals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Toxic level of metals is introduced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88860" y="233251"/>
            <a:ext cx="228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METAL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toxic amounts of metals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Toxic level of metals is introduced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74860" y="233251"/>
            <a:ext cx="228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METAL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toxic amounts of metals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Toxic level of metals is introduced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861" y="3468318"/>
            <a:ext cx="228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METAL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toxic amounts of metals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Toxic level of metals is introduced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19722" y="3468318"/>
            <a:ext cx="228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METAL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toxic amounts of metals only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Toxic level of metals is introduced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88860" y="3468318"/>
            <a:ext cx="228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METAL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toxic amounts of metals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Toxic level of metals is introduced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74860" y="3468318"/>
            <a:ext cx="228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METAL RESISTANCE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Resistance to toxic amounts of metals only</a:t>
            </a:r>
          </a:p>
          <a:p>
            <a:pPr algn="ctr"/>
            <a:endParaRPr lang="en-US" sz="8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Event: </a:t>
            </a: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Toxic level of metals is introduced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5770" y="20066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MRes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70228" y="20066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MRes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6926" y="20066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MRes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578" y="20066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MRes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16862" y="3429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MRes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69136" y="3429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MRes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45834" y="3429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MRes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5486" y="3429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MRes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ame 19"/>
          <p:cNvSpPr/>
          <p:nvPr/>
        </p:nvSpPr>
        <p:spPr>
          <a:xfrm>
            <a:off x="-9296" y="224621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183" y="448539"/>
            <a:ext cx="2286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ADHESION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Promotes adhesion to host cell for better invasion and colonization. Allows bacteria to stay in current location.</a:t>
            </a:r>
          </a:p>
          <a:p>
            <a:pPr algn="ctr">
              <a:lnSpc>
                <a:spcPct val="150000"/>
              </a:lnSpc>
            </a:pPr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Flood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76704" y="448539"/>
            <a:ext cx="2286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ADHESION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Promotes adhesion to host cell for better invasion and colonization. Allows bacteria to stay in current location.</a:t>
            </a:r>
          </a:p>
          <a:p>
            <a:pPr algn="ctr">
              <a:lnSpc>
                <a:spcPct val="150000"/>
              </a:lnSpc>
            </a:pPr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Flood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448539"/>
            <a:ext cx="2286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ADHESION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Promotes adhesion to host cell for better invasion and colonization. Allows bacteria to stay in current location.</a:t>
            </a:r>
          </a:p>
          <a:p>
            <a:pPr algn="ctr">
              <a:lnSpc>
                <a:spcPct val="150000"/>
              </a:lnSpc>
            </a:pPr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Flood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44056" y="448539"/>
            <a:ext cx="2286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ADHESION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Promotes adhesion to host cell for better invasion and colonization. Allows bacteria to stay in current location.</a:t>
            </a:r>
          </a:p>
          <a:p>
            <a:pPr algn="ctr">
              <a:lnSpc>
                <a:spcPct val="150000"/>
              </a:lnSpc>
            </a:pPr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Flood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750" y="3598139"/>
            <a:ext cx="2286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ADHESION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Promotes adhesion to host cell for better invasion and colonization. Allows bacteria to stay in current location.</a:t>
            </a:r>
          </a:p>
          <a:p>
            <a:pPr algn="ctr">
              <a:lnSpc>
                <a:spcPct val="150000"/>
              </a:lnSpc>
            </a:pPr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Flood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71271" y="3598139"/>
            <a:ext cx="2286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ADHESION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Promotes adhesion to host cell for better invasion and colonization. Allows bacteria to stay in current location.</a:t>
            </a:r>
          </a:p>
          <a:p>
            <a:pPr algn="ctr">
              <a:lnSpc>
                <a:spcPct val="150000"/>
              </a:lnSpc>
            </a:pPr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Flood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66567" y="3598139"/>
            <a:ext cx="2286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ADHESION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Promotes adhesion to host cell for better invasion and colonization. Allows bacteria to stay in current location.</a:t>
            </a:r>
          </a:p>
          <a:p>
            <a:pPr algn="ctr">
              <a:lnSpc>
                <a:spcPct val="150000"/>
              </a:lnSpc>
            </a:pPr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Flood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38623" y="3598139"/>
            <a:ext cx="22860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ADHESION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POOL</a:t>
            </a:r>
          </a:p>
          <a:p>
            <a:pPr algn="ctr"/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Promotes adhesion to host cell for better invasion and colonization. Allows bacteria to stay in current location.</a:t>
            </a:r>
          </a:p>
          <a:p>
            <a:pPr algn="ctr"/>
            <a:endParaRPr lang="en-US" sz="8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Events</a:t>
            </a:r>
            <a:r>
              <a:rPr lang="en-US" sz="1400" b="1" dirty="0">
                <a:latin typeface="Helvetica Neue" charset="0"/>
                <a:ea typeface="Helvetica Neue" charset="0"/>
                <a:cs typeface="Helvetica Neue" charset="0"/>
              </a:rPr>
              <a:t>: </a:t>
            </a:r>
            <a:endParaRPr lang="en-US" sz="14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Flood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15770" y="28956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Adh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70228" y="28956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Adh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6926" y="28956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Adh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578" y="28956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Adh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9539" y="344682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Adh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76459" y="344682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Adh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53157" y="344682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Adh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42809" y="344682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Adh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8910" y="339951"/>
            <a:ext cx="228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Helvetica Neue" charset="0"/>
                <a:ea typeface="Helvetica Neue" charset="0"/>
                <a:cs typeface="Helvetica Neue" charset="0"/>
              </a:rPr>
              <a:t>ANTIBIOTICS HAVE BEEN ADMINISTERED</a:t>
            </a:r>
          </a:p>
          <a:p>
            <a:pPr algn="ctr"/>
            <a:endParaRPr lang="en-US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Event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Species containing the </a:t>
            </a:r>
            <a:r>
              <a:rPr lang="en-US" sz="1200" u="sng" dirty="0" smtClean="0">
                <a:latin typeface="Helvetica Neue" charset="0"/>
                <a:ea typeface="Helvetica Neue" charset="0"/>
                <a:cs typeface="Helvetica Neue" charset="0"/>
              </a:rPr>
              <a:t>antibiotic resistance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gene survive. All other species are eliminated.</a:t>
            </a: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05455" y="407610"/>
            <a:ext cx="2286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Helvetica Neue" charset="0"/>
                <a:ea typeface="Helvetica Neue" charset="0"/>
                <a:cs typeface="Helvetica Neue" charset="0"/>
              </a:rPr>
              <a:t>TOXIC LEVEL OF METALS IS INTRODUCED</a:t>
            </a:r>
          </a:p>
          <a:p>
            <a:pPr algn="ctr"/>
            <a:endParaRPr lang="en-US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Event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Species containing the </a:t>
            </a:r>
            <a:r>
              <a:rPr lang="en-US" sz="1200" u="sng" dirty="0" smtClean="0">
                <a:latin typeface="Helvetica Neue" charset="0"/>
                <a:ea typeface="Helvetica Neue" charset="0"/>
                <a:cs typeface="Helvetica Neue" charset="0"/>
              </a:rPr>
              <a:t>metal resistance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gene survive. All other species are eliminated.</a:t>
            </a: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10909" y="316301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SKIRMISH</a:t>
            </a:r>
          </a:p>
          <a:p>
            <a:pPr algn="ctr"/>
            <a:endParaRPr lang="en-US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Event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Species choose a bacteria to compete with and compare offense points (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, secretion system, anti-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omnitoxin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). Species with higher offense points survive, the other is eliminated.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67727" y="479602"/>
            <a:ext cx="2286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PREDATOR</a:t>
            </a:r>
          </a:p>
          <a:p>
            <a:pPr algn="ctr"/>
            <a:endParaRPr lang="en-US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Event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endParaRPr lang="en-US" sz="1400" u="sng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A paramecium is hunting all the bacteria! Must have an offense point of One (1) to survive (</a:t>
            </a:r>
            <a:r>
              <a:rPr lang="en-US" sz="1200" dirty="0" err="1">
                <a:latin typeface="Helvetica Neue" charset="0"/>
                <a:ea typeface="Helvetica Neue" charset="0"/>
                <a:cs typeface="Helvetica Neue" charset="0"/>
              </a:rPr>
              <a:t>o</a:t>
            </a:r>
            <a:r>
              <a:rPr lang="en-US" sz="1200" dirty="0" err="1" smtClean="0">
                <a:latin typeface="Helvetica Neue" charset="0"/>
                <a:ea typeface="Helvetica Neue" charset="0"/>
                <a:cs typeface="Helvetica Neue" charset="0"/>
              </a:rPr>
              <a:t>mnitoxin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, secretion system).</a:t>
            </a: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10909" y="4547969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NOTHING HAPPENS</a:t>
            </a:r>
            <a:endParaRPr lang="en-US" b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7" name="Frame 16"/>
          <p:cNvSpPr/>
          <p:nvPr/>
        </p:nvSpPr>
        <p:spPr>
          <a:xfrm>
            <a:off x="0" y="215900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455" y="3603611"/>
            <a:ext cx="2286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IMMUNE SYSTEM FIGHTS BACK</a:t>
            </a:r>
          </a:p>
          <a:p>
            <a:pPr algn="ctr"/>
            <a:endParaRPr lang="en-US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Event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Species containing </a:t>
            </a:r>
            <a:r>
              <a:rPr lang="en-US" sz="1200" u="sng" dirty="0" smtClean="0">
                <a:latin typeface="Helvetica Neue" charset="0"/>
                <a:ea typeface="Helvetica Neue" charset="0"/>
                <a:cs typeface="Helvetica Neue" charset="0"/>
              </a:rPr>
              <a:t>cell surface </a:t>
            </a:r>
            <a:r>
              <a:rPr lang="en-US" sz="1200" u="sng" dirty="0" err="1" smtClean="0">
                <a:latin typeface="Helvetica Neue" charset="0"/>
                <a:ea typeface="Helvetica Neue" charset="0"/>
                <a:cs typeface="Helvetica Neue" charset="0"/>
              </a:rPr>
              <a:t>remodelling</a:t>
            </a:r>
            <a:r>
              <a:rPr lang="en-US" sz="1200" u="sng" dirty="0" smtClean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survive. All other species are eliminated.</a:t>
            </a: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14750" y="3619729"/>
            <a:ext cx="2286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STARVATION CONDITIONS</a:t>
            </a:r>
          </a:p>
          <a:p>
            <a:pPr algn="ctr"/>
            <a:endParaRPr lang="en-US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Event</a:t>
            </a:r>
          </a:p>
          <a:p>
            <a:pPr algn="ctr">
              <a:lnSpc>
                <a:spcPct val="150000"/>
              </a:lnSpc>
            </a:pPr>
            <a:endParaRPr lang="en-US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u="sng" dirty="0">
                <a:latin typeface="Helvetica Neue" charset="0"/>
                <a:ea typeface="Helvetica Neue" charset="0"/>
                <a:cs typeface="Helvetica Neue" charset="0"/>
              </a:rPr>
              <a:t>Resource gathering</a:t>
            </a:r>
            <a:r>
              <a:rPr lang="en-US" sz="1200" dirty="0">
                <a:latin typeface="Helvetica Neue" charset="0"/>
                <a:ea typeface="Helvetica Neue" charset="0"/>
                <a:cs typeface="Helvetica Neue" charset="0"/>
              </a:rPr>
              <a:t> and </a:t>
            </a:r>
            <a:r>
              <a:rPr lang="en-US" sz="1200" u="sng" dirty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  <a:r>
              <a:rPr lang="en-US" sz="1200" dirty="0">
                <a:latin typeface="Helvetica Neue" charset="0"/>
                <a:ea typeface="Helvetica Neue" charset="0"/>
                <a:cs typeface="Helvetica Neue" charset="0"/>
              </a:rPr>
              <a:t> will be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</a:t>
            </a:r>
            <a:r>
              <a:rPr lang="en-US" sz="1200" dirty="0">
                <a:latin typeface="Helvetica Neue" charset="0"/>
                <a:ea typeface="Helvetica Neue" charset="0"/>
                <a:cs typeface="Helvetica Neue" charset="0"/>
              </a:rPr>
              <a:t>for replication in the following round </a:t>
            </a:r>
            <a:endParaRPr lang="en-US" sz="1200" b="1" dirty="0" smtClean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49571" y="3612276"/>
            <a:ext cx="2286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FLOOD</a:t>
            </a:r>
          </a:p>
          <a:p>
            <a:pPr algn="ctr"/>
            <a:endParaRPr lang="en-US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Event</a:t>
            </a:r>
          </a:p>
          <a:p>
            <a:pPr algn="ctr"/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Rushing liquid flows against bacteria. Species containing </a:t>
            </a:r>
            <a:r>
              <a:rPr lang="en-US" sz="1200" u="sng" dirty="0" smtClean="0">
                <a:latin typeface="Helvetica Neue" charset="0"/>
                <a:ea typeface="Helvetica Neue" charset="0"/>
                <a:cs typeface="Helvetica Neue" charset="0"/>
              </a:rPr>
              <a:t>adhesion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 gene survives. All other species are removed from this location and eliminated.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14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542" y="234072"/>
            <a:ext cx="2306070" cy="3171639"/>
            <a:chOff x="35685" y="257361"/>
            <a:chExt cx="2306070" cy="3171639"/>
          </a:xfrm>
        </p:grpSpPr>
        <p:sp>
          <p:nvSpPr>
            <p:cNvPr id="21" name="TextBox 20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cxnSp>
        <p:nvCxnSpPr>
          <p:cNvPr id="32" name="Straight Connector 31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5799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ame 35"/>
          <p:cNvSpPr/>
          <p:nvPr/>
        </p:nvSpPr>
        <p:spPr>
          <a:xfrm>
            <a:off x="0" y="231648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377016" y="234072"/>
            <a:ext cx="2306070" cy="3171639"/>
            <a:chOff x="35685" y="257361"/>
            <a:chExt cx="2306070" cy="3171639"/>
          </a:xfrm>
        </p:grpSpPr>
        <p:sp>
          <p:nvSpPr>
            <p:cNvPr id="38" name="TextBox 37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636731" y="234072"/>
            <a:ext cx="2306070" cy="3171639"/>
            <a:chOff x="35685" y="257361"/>
            <a:chExt cx="2306070" cy="3171639"/>
          </a:xfrm>
        </p:grpSpPr>
        <p:sp>
          <p:nvSpPr>
            <p:cNvPr id="41" name="TextBox 40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884691" y="234072"/>
            <a:ext cx="2306070" cy="3171639"/>
            <a:chOff x="35685" y="257361"/>
            <a:chExt cx="2306070" cy="3171639"/>
          </a:xfrm>
        </p:grpSpPr>
        <p:sp>
          <p:nvSpPr>
            <p:cNvPr id="44" name="TextBox 43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-22341" y="3443990"/>
            <a:ext cx="2306070" cy="3171639"/>
            <a:chOff x="35685" y="257361"/>
            <a:chExt cx="2306070" cy="3171639"/>
          </a:xfrm>
        </p:grpSpPr>
        <p:sp>
          <p:nvSpPr>
            <p:cNvPr id="47" name="TextBox 46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359217" y="3443990"/>
            <a:ext cx="2306070" cy="3171639"/>
            <a:chOff x="35685" y="257361"/>
            <a:chExt cx="2306070" cy="3171639"/>
          </a:xfrm>
        </p:grpSpPr>
        <p:sp>
          <p:nvSpPr>
            <p:cNvPr id="50" name="TextBox 49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618932" y="3443990"/>
            <a:ext cx="2306070" cy="3171639"/>
            <a:chOff x="35685" y="257361"/>
            <a:chExt cx="2306070" cy="3171639"/>
          </a:xfrm>
        </p:grpSpPr>
        <p:sp>
          <p:nvSpPr>
            <p:cNvPr id="53" name="TextBox 52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866892" y="3443990"/>
            <a:ext cx="2306070" cy="3171639"/>
            <a:chOff x="35685" y="257361"/>
            <a:chExt cx="2306070" cy="3171639"/>
          </a:xfrm>
        </p:grpSpPr>
        <p:sp>
          <p:nvSpPr>
            <p:cNvPr id="56" name="TextBox 55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70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542" y="234072"/>
            <a:ext cx="2306070" cy="3171639"/>
            <a:chOff x="35685" y="257361"/>
            <a:chExt cx="2306070" cy="3171639"/>
          </a:xfrm>
        </p:grpSpPr>
        <p:sp>
          <p:nvSpPr>
            <p:cNvPr id="21" name="TextBox 20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cxnSp>
        <p:nvCxnSpPr>
          <p:cNvPr id="32" name="Straight Connector 31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5799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ame 35"/>
          <p:cNvSpPr/>
          <p:nvPr/>
        </p:nvSpPr>
        <p:spPr>
          <a:xfrm>
            <a:off x="0" y="231648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377016" y="234072"/>
            <a:ext cx="2306070" cy="3171639"/>
            <a:chOff x="35685" y="257361"/>
            <a:chExt cx="2306070" cy="3171639"/>
          </a:xfrm>
        </p:grpSpPr>
        <p:sp>
          <p:nvSpPr>
            <p:cNvPr id="38" name="TextBox 37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636731" y="234072"/>
            <a:ext cx="2306070" cy="3171639"/>
            <a:chOff x="35685" y="257361"/>
            <a:chExt cx="2306070" cy="3171639"/>
          </a:xfrm>
        </p:grpSpPr>
        <p:sp>
          <p:nvSpPr>
            <p:cNvPr id="41" name="TextBox 40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884691" y="234072"/>
            <a:ext cx="2306070" cy="3171639"/>
            <a:chOff x="35685" y="257361"/>
            <a:chExt cx="2306070" cy="3171639"/>
          </a:xfrm>
        </p:grpSpPr>
        <p:sp>
          <p:nvSpPr>
            <p:cNvPr id="44" name="TextBox 43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-22341" y="3443990"/>
            <a:ext cx="2306070" cy="3171639"/>
            <a:chOff x="35685" y="257361"/>
            <a:chExt cx="2306070" cy="3171639"/>
          </a:xfrm>
        </p:grpSpPr>
        <p:sp>
          <p:nvSpPr>
            <p:cNvPr id="47" name="TextBox 46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359217" y="3443990"/>
            <a:ext cx="2306070" cy="3171639"/>
            <a:chOff x="35685" y="257361"/>
            <a:chExt cx="2306070" cy="3171639"/>
          </a:xfrm>
        </p:grpSpPr>
        <p:sp>
          <p:nvSpPr>
            <p:cNvPr id="50" name="TextBox 49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618932" y="3443990"/>
            <a:ext cx="2306070" cy="3171639"/>
            <a:chOff x="35685" y="257361"/>
            <a:chExt cx="2306070" cy="3171639"/>
          </a:xfrm>
        </p:grpSpPr>
        <p:sp>
          <p:nvSpPr>
            <p:cNvPr id="53" name="TextBox 52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866892" y="3443990"/>
            <a:ext cx="2306070" cy="3171639"/>
            <a:chOff x="35685" y="257361"/>
            <a:chExt cx="2306070" cy="3171639"/>
          </a:xfrm>
        </p:grpSpPr>
        <p:sp>
          <p:nvSpPr>
            <p:cNvPr id="56" name="TextBox 55"/>
            <p:cNvSpPr txBox="1"/>
            <p:nvPr/>
          </p:nvSpPr>
          <p:spPr>
            <a:xfrm>
              <a:off x="55755" y="382012"/>
              <a:ext cx="228600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RESOURCE GATHERING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nutrient intake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to elimination of your species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685" y="257361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ResG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17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6933" y="214713"/>
            <a:ext cx="2286000" cy="3237994"/>
            <a:chOff x="0" y="216976"/>
            <a:chExt cx="2286000" cy="3237994"/>
          </a:xfrm>
        </p:grpSpPr>
        <p:sp>
          <p:nvSpPr>
            <p:cNvPr id="20" name="TextBox 19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cxnSp>
        <p:nvCxnSpPr>
          <p:cNvPr id="39" name="Straight Connector 38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85799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ame 42"/>
          <p:cNvSpPr/>
          <p:nvPr/>
        </p:nvSpPr>
        <p:spPr>
          <a:xfrm>
            <a:off x="0" y="231648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2252134" y="214713"/>
            <a:ext cx="2286000" cy="3237994"/>
            <a:chOff x="0" y="216976"/>
            <a:chExt cx="2286000" cy="3237994"/>
          </a:xfrm>
        </p:grpSpPr>
        <p:sp>
          <p:nvSpPr>
            <p:cNvPr id="61" name="TextBox 60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572002" y="214713"/>
            <a:ext cx="2286000" cy="3237994"/>
            <a:chOff x="0" y="216976"/>
            <a:chExt cx="2286000" cy="3237994"/>
          </a:xfrm>
        </p:grpSpPr>
        <p:sp>
          <p:nvSpPr>
            <p:cNvPr id="64" name="TextBox 63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881663" y="214713"/>
            <a:ext cx="2286000" cy="3237994"/>
            <a:chOff x="0" y="216976"/>
            <a:chExt cx="2286000" cy="3237994"/>
          </a:xfrm>
        </p:grpSpPr>
        <p:sp>
          <p:nvSpPr>
            <p:cNvPr id="67" name="TextBox 66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0" y="3416127"/>
            <a:ext cx="2286000" cy="3237994"/>
            <a:chOff x="0" y="216976"/>
            <a:chExt cx="2286000" cy="3237994"/>
          </a:xfrm>
        </p:grpSpPr>
        <p:sp>
          <p:nvSpPr>
            <p:cNvPr id="70" name="TextBox 69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269067" y="3416127"/>
            <a:ext cx="2286000" cy="3237994"/>
            <a:chOff x="0" y="216976"/>
            <a:chExt cx="2286000" cy="3237994"/>
          </a:xfrm>
        </p:grpSpPr>
        <p:sp>
          <p:nvSpPr>
            <p:cNvPr id="73" name="TextBox 72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588935" y="3416127"/>
            <a:ext cx="2286000" cy="3237994"/>
            <a:chOff x="0" y="216976"/>
            <a:chExt cx="2286000" cy="3237994"/>
          </a:xfrm>
        </p:grpSpPr>
        <p:sp>
          <p:nvSpPr>
            <p:cNvPr id="76" name="TextBox 75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898596" y="3416127"/>
            <a:ext cx="2286000" cy="3237994"/>
            <a:chOff x="0" y="216976"/>
            <a:chExt cx="2286000" cy="3237994"/>
          </a:xfrm>
        </p:grpSpPr>
        <p:sp>
          <p:nvSpPr>
            <p:cNvPr id="79" name="TextBox 78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33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6933" y="214713"/>
            <a:ext cx="2286000" cy="3237994"/>
            <a:chOff x="0" y="216976"/>
            <a:chExt cx="2286000" cy="3237994"/>
          </a:xfrm>
        </p:grpSpPr>
        <p:sp>
          <p:nvSpPr>
            <p:cNvPr id="20" name="TextBox 19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cxnSp>
        <p:nvCxnSpPr>
          <p:cNvPr id="39" name="Straight Connector 38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85799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ame 42"/>
          <p:cNvSpPr/>
          <p:nvPr/>
        </p:nvSpPr>
        <p:spPr>
          <a:xfrm>
            <a:off x="0" y="231648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2252134" y="214713"/>
            <a:ext cx="2286000" cy="3237994"/>
            <a:chOff x="0" y="216976"/>
            <a:chExt cx="2286000" cy="3237994"/>
          </a:xfrm>
        </p:grpSpPr>
        <p:sp>
          <p:nvSpPr>
            <p:cNvPr id="61" name="TextBox 60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572002" y="214713"/>
            <a:ext cx="2286000" cy="3237994"/>
            <a:chOff x="0" y="216976"/>
            <a:chExt cx="2286000" cy="3237994"/>
          </a:xfrm>
        </p:grpSpPr>
        <p:sp>
          <p:nvSpPr>
            <p:cNvPr id="64" name="TextBox 63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881663" y="214713"/>
            <a:ext cx="2286000" cy="3237994"/>
            <a:chOff x="0" y="216976"/>
            <a:chExt cx="2286000" cy="3237994"/>
          </a:xfrm>
        </p:grpSpPr>
        <p:sp>
          <p:nvSpPr>
            <p:cNvPr id="67" name="TextBox 66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0" y="3416127"/>
            <a:ext cx="2286000" cy="3237994"/>
            <a:chOff x="0" y="216976"/>
            <a:chExt cx="2286000" cy="3237994"/>
          </a:xfrm>
        </p:grpSpPr>
        <p:sp>
          <p:nvSpPr>
            <p:cNvPr id="70" name="TextBox 69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269067" y="3416127"/>
            <a:ext cx="2286000" cy="3237994"/>
            <a:chOff x="0" y="216976"/>
            <a:chExt cx="2286000" cy="3237994"/>
          </a:xfrm>
        </p:grpSpPr>
        <p:sp>
          <p:nvSpPr>
            <p:cNvPr id="73" name="TextBox 72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588935" y="3416127"/>
            <a:ext cx="2286000" cy="3237994"/>
            <a:chOff x="0" y="216976"/>
            <a:chExt cx="2286000" cy="3237994"/>
          </a:xfrm>
        </p:grpSpPr>
        <p:sp>
          <p:nvSpPr>
            <p:cNvPr id="76" name="TextBox 75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898596" y="3416127"/>
            <a:ext cx="2286000" cy="3237994"/>
            <a:chOff x="0" y="216976"/>
            <a:chExt cx="2286000" cy="3237994"/>
          </a:xfrm>
        </p:grpSpPr>
        <p:sp>
          <p:nvSpPr>
            <p:cNvPr id="79" name="TextBox 78"/>
            <p:cNvSpPr txBox="1"/>
            <p:nvPr/>
          </p:nvSpPr>
          <p:spPr>
            <a:xfrm>
              <a:off x="57528" y="407982"/>
              <a:ext cx="22284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GENE REPLICATION</a:t>
              </a:r>
            </a:p>
            <a:p>
              <a:pPr algn="ctr"/>
              <a:endParaRPr lang="en-US" sz="9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ESSENTIAL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1 - Replication</a:t>
              </a:r>
            </a:p>
            <a:p>
              <a:pPr>
                <a:lnSpc>
                  <a:spcPct val="150000"/>
                </a:lnSpc>
              </a:pP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REQUIRED for replication</a:t>
              </a:r>
            </a:p>
            <a:p>
              <a:pPr algn="ctr">
                <a:lnSpc>
                  <a:spcPct val="150000"/>
                </a:lnSpc>
              </a:pPr>
              <a:endParaRPr lang="en-US" sz="12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Loss of this gene results in inability to replicate</a:t>
              </a:r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0" y="216976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>
                  <a:latin typeface="Helvetica" charset="0"/>
                  <a:ea typeface="Helvetica" charset="0"/>
                  <a:cs typeface="Helvetica" charset="0"/>
                </a:rPr>
                <a:t>GenR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978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799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ame 19"/>
          <p:cNvSpPr/>
          <p:nvPr/>
        </p:nvSpPr>
        <p:spPr>
          <a:xfrm>
            <a:off x="0" y="231648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318" y="384414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26636" y="384414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4713" y="384414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98635" y="384414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341" y="3606282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24659" y="3606282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52736" y="3606282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96658" y="3606282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195072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787" y="200749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3415" y="19507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9716" y="195072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344106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787" y="3446738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43415" y="344106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59716" y="344106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30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799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ame 19"/>
          <p:cNvSpPr/>
          <p:nvPr/>
        </p:nvSpPr>
        <p:spPr>
          <a:xfrm>
            <a:off x="0" y="231648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318" y="384414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26636" y="384414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4713" y="384414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98635" y="384414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341" y="3606282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24659" y="3606282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52736" y="3606282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96658" y="3606282"/>
            <a:ext cx="22860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Helvetica Neue" charset="0"/>
                <a:ea typeface="Helvetica Neue" charset="0"/>
                <a:cs typeface="Helvetica Neue" charset="0"/>
              </a:rPr>
              <a:t>METABOLISM</a:t>
            </a:r>
          </a:p>
          <a:p>
            <a:pPr algn="ctr"/>
            <a:endParaRPr lang="en-US" sz="9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ESSENTIAL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1 - Replication</a:t>
            </a:r>
          </a:p>
          <a:p>
            <a:pPr>
              <a:lnSpc>
                <a:spcPct val="150000"/>
              </a:lnSpc>
            </a:pPr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REQUIRED for utilization of gathered resources</a:t>
            </a:r>
          </a:p>
          <a:p>
            <a:pPr algn="ctr">
              <a:lnSpc>
                <a:spcPct val="150000"/>
              </a:lnSpc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Loss of this gene results to elimination of your species</a:t>
            </a:r>
            <a:endParaRPr lang="en-US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195072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787" y="200749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3415" y="19507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9716" y="195072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344106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787" y="3446738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43415" y="344106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59716" y="344106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Helvetica" charset="0"/>
                <a:ea typeface="Helvetica" charset="0"/>
                <a:cs typeface="Helvetica" charset="0"/>
              </a:rPr>
              <a:t>Met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87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86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7999" y="0"/>
              <a:ext cx="0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0" y="352010"/>
            <a:ext cx="2286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CONJUGATION</a:t>
            </a:r>
          </a:p>
          <a:p>
            <a:pPr algn="ctr"/>
            <a:endParaRPr lang="en-US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TRANSFER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2 –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Gene exchange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Exchange one (1) gene card with any bacteria. 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Use once per round.</a:t>
            </a: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Keep card after use</a:t>
            </a:r>
            <a:endParaRPr lang="en-US" sz="105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" name="Frame 1"/>
          <p:cNvSpPr/>
          <p:nvPr/>
        </p:nvSpPr>
        <p:spPr>
          <a:xfrm>
            <a:off x="0" y="203199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352010"/>
            <a:ext cx="2286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CONJUGATION</a:t>
            </a:r>
          </a:p>
          <a:p>
            <a:pPr algn="ctr"/>
            <a:endParaRPr lang="en-US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TRANSFER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2 –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Gene exchange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Exchange one (1) gene card with any bacteria. 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Use once per round.</a:t>
            </a: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Keep card after use</a:t>
            </a:r>
            <a:endParaRPr lang="en-US" sz="105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1999" y="352010"/>
            <a:ext cx="2286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CONJUGATION</a:t>
            </a:r>
          </a:p>
          <a:p>
            <a:pPr algn="ctr"/>
            <a:endParaRPr lang="en-US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TRANSFER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2 –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Gene exchange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Exchange one (1) gene card with any bacteria. 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Use once per round.</a:t>
            </a: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Keep card after use</a:t>
            </a:r>
            <a:endParaRPr lang="en-US" sz="105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7998" y="352010"/>
            <a:ext cx="2286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CONJUGATION</a:t>
            </a:r>
          </a:p>
          <a:p>
            <a:pPr algn="ctr"/>
            <a:endParaRPr lang="en-US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TRANSFER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2 –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Gene exchange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Exchange one (1) gene card with any bacteria. 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Use once per round.</a:t>
            </a: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Keep card after use</a:t>
            </a:r>
            <a:endParaRPr lang="en-US" sz="105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" y="3594745"/>
            <a:ext cx="2286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CONJUGATION</a:t>
            </a:r>
          </a:p>
          <a:p>
            <a:pPr algn="ctr"/>
            <a:endParaRPr lang="en-US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TRANSFER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2 –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Gene exchange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Exchange one (1) gene card with any bacteria. 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Use once per round.</a:t>
            </a: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Keep card after use</a:t>
            </a:r>
            <a:endParaRPr lang="en-US" sz="105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02" y="3594745"/>
            <a:ext cx="2286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CONJUGATION</a:t>
            </a:r>
          </a:p>
          <a:p>
            <a:pPr algn="ctr"/>
            <a:endParaRPr lang="en-US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TRANSFER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2 –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Gene exchange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Exchange one (1) gene card with any bacteria. 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Use once per round.</a:t>
            </a: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Keep card after use</a:t>
            </a:r>
            <a:endParaRPr lang="en-US" sz="105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1" y="3594745"/>
            <a:ext cx="2286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CONJUGATION</a:t>
            </a:r>
          </a:p>
          <a:p>
            <a:pPr algn="ctr"/>
            <a:endParaRPr lang="en-US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TRANSFER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2 –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Gene exchange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Exchange one (1) gene card with any bacteria. 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Use once per round.</a:t>
            </a: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Keep card after use</a:t>
            </a:r>
            <a:endParaRPr lang="en-US" sz="105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0" y="3594745"/>
            <a:ext cx="2286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Helvetica Neue" charset="0"/>
                <a:ea typeface="Helvetica Neue" charset="0"/>
                <a:cs typeface="Helvetica Neue" charset="0"/>
              </a:rPr>
              <a:t>CONJUGATION</a:t>
            </a:r>
          </a:p>
          <a:p>
            <a:pPr algn="ctr"/>
            <a:endParaRPr lang="en-US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Type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GENE TRANSFER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Phase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 2 – </a:t>
            </a: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Gene exchange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400" b="1" dirty="0" smtClean="0">
                <a:latin typeface="Helvetica Neue" charset="0"/>
                <a:ea typeface="Helvetica Neue" charset="0"/>
                <a:cs typeface="Helvetica Neue" charset="0"/>
              </a:rPr>
              <a:t>Action</a:t>
            </a:r>
            <a:r>
              <a:rPr lang="en-US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latin typeface="Helvetica Neue" charset="0"/>
                <a:ea typeface="Helvetica Neue" charset="0"/>
                <a:cs typeface="Helvetica Neue" charset="0"/>
              </a:rPr>
              <a:t>Exchange one (1) gene card with any bacteria. </a:t>
            </a: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Use once per round.</a:t>
            </a:r>
          </a:p>
          <a:p>
            <a:r>
              <a:rPr lang="en-US" sz="1050" dirty="0" smtClean="0">
                <a:latin typeface="Helvetica Neue" charset="0"/>
                <a:ea typeface="Helvetica Neue" charset="0"/>
                <a:cs typeface="Helvetica Neue" charset="0"/>
              </a:rPr>
              <a:t>Keep card after use</a:t>
            </a:r>
            <a:endParaRPr lang="en-US" sz="105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86265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Conj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787" y="191942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Conj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43415" y="186264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Conj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9716" y="186265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Conj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3429000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Conj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6787" y="3434677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Conj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43415" y="3428999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Conj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59716" y="3429000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Helvetica" charset="0"/>
                <a:ea typeface="Helvetica" charset="0"/>
                <a:cs typeface="Helvetica" charset="0"/>
              </a:rPr>
              <a:t>Conj</a:t>
            </a:r>
            <a:endParaRPr lang="en-US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6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286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4894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ame 27"/>
          <p:cNvSpPr/>
          <p:nvPr/>
        </p:nvSpPr>
        <p:spPr>
          <a:xfrm>
            <a:off x="0" y="237062"/>
            <a:ext cx="9144000" cy="6400800"/>
          </a:xfrm>
          <a:prstGeom prst="frame">
            <a:avLst>
              <a:gd name="adj1" fmla="val 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9263" y="3438879"/>
            <a:ext cx="2311865" cy="3147015"/>
            <a:chOff x="-9263" y="3472753"/>
            <a:chExt cx="2311865" cy="3147015"/>
          </a:xfrm>
        </p:grpSpPr>
        <p:sp>
          <p:nvSpPr>
            <p:cNvPr id="36" name="TextBox 35"/>
            <p:cNvSpPr txBox="1"/>
            <p:nvPr/>
          </p:nvSpPr>
          <p:spPr>
            <a:xfrm>
              <a:off x="16602" y="3472753"/>
              <a:ext cx="2286000" cy="3147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TRANSFORMATION</a:t>
              </a:r>
            </a:p>
            <a:p>
              <a:pPr algn="ctr"/>
              <a:endParaRPr lang="en-US" sz="8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Pick </a:t>
              </a:r>
              <a:r>
                <a:rPr lang="en-US" sz="1200" dirty="0">
                  <a:latin typeface="Helvetica Neue" charset="0"/>
                  <a:ea typeface="Helvetica Neue" charset="0"/>
                  <a:cs typeface="Helvetica Neue" charset="0"/>
                </a:rPr>
                <a:t>o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ne (1) gene card from the ’Transformation Deck’ on the table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-9263" y="3506620"/>
              <a:ext cx="509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Helvetica" charset="0"/>
                  <a:ea typeface="Helvetica" charset="0"/>
                  <a:cs typeface="Helvetica" charset="0"/>
                </a:rPr>
                <a:t>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276737" y="3438879"/>
            <a:ext cx="2311865" cy="3147015"/>
            <a:chOff x="-9263" y="3472753"/>
            <a:chExt cx="2311865" cy="3147015"/>
          </a:xfrm>
        </p:grpSpPr>
        <p:sp>
          <p:nvSpPr>
            <p:cNvPr id="30" name="TextBox 29"/>
            <p:cNvSpPr txBox="1"/>
            <p:nvPr/>
          </p:nvSpPr>
          <p:spPr>
            <a:xfrm>
              <a:off x="16602" y="3472753"/>
              <a:ext cx="2286000" cy="3147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TRANSFORMATION</a:t>
              </a:r>
            </a:p>
            <a:p>
              <a:pPr algn="ctr"/>
              <a:endParaRPr lang="en-US" sz="8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Pick </a:t>
              </a:r>
              <a:r>
                <a:rPr lang="en-US" sz="1200" dirty="0">
                  <a:latin typeface="Helvetica Neue" charset="0"/>
                  <a:ea typeface="Helvetica Neue" charset="0"/>
                  <a:cs typeface="Helvetica Neue" charset="0"/>
                </a:rPr>
                <a:t>o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ne (1) gene card from the ’Transformation Deck’ on the table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9263" y="3506620"/>
              <a:ext cx="509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Helvetica" charset="0"/>
                  <a:ea typeface="Helvetica" charset="0"/>
                  <a:cs typeface="Helvetica" charset="0"/>
                </a:rPr>
                <a:t>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588601" y="3438879"/>
            <a:ext cx="2311865" cy="3147015"/>
            <a:chOff x="-9263" y="3472753"/>
            <a:chExt cx="2311865" cy="3147015"/>
          </a:xfrm>
        </p:grpSpPr>
        <p:sp>
          <p:nvSpPr>
            <p:cNvPr id="33" name="TextBox 32"/>
            <p:cNvSpPr txBox="1"/>
            <p:nvPr/>
          </p:nvSpPr>
          <p:spPr>
            <a:xfrm>
              <a:off x="16602" y="3472753"/>
              <a:ext cx="2286000" cy="3147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TRANSFORMATION</a:t>
              </a:r>
            </a:p>
            <a:p>
              <a:pPr algn="ctr"/>
              <a:endParaRPr lang="en-US" sz="8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Pick </a:t>
              </a:r>
              <a:r>
                <a:rPr lang="en-US" sz="1200" dirty="0">
                  <a:latin typeface="Helvetica Neue" charset="0"/>
                  <a:ea typeface="Helvetica Neue" charset="0"/>
                  <a:cs typeface="Helvetica Neue" charset="0"/>
                </a:rPr>
                <a:t>o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ne (1) gene card from the ’Transformation Deck’ on the table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-9263" y="3506620"/>
              <a:ext cx="509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Helvetica" charset="0"/>
                  <a:ea typeface="Helvetica" charset="0"/>
                  <a:cs typeface="Helvetica" charset="0"/>
                </a:rPr>
                <a:t>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832157" y="3438879"/>
            <a:ext cx="2311865" cy="3147015"/>
            <a:chOff x="-9263" y="3472753"/>
            <a:chExt cx="2311865" cy="3147015"/>
          </a:xfrm>
        </p:grpSpPr>
        <p:sp>
          <p:nvSpPr>
            <p:cNvPr id="44" name="TextBox 43"/>
            <p:cNvSpPr txBox="1"/>
            <p:nvPr/>
          </p:nvSpPr>
          <p:spPr>
            <a:xfrm>
              <a:off x="16602" y="3472753"/>
              <a:ext cx="2286000" cy="3147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TRANSFORMATION</a:t>
              </a:r>
            </a:p>
            <a:p>
              <a:pPr algn="ctr"/>
              <a:endParaRPr lang="en-US" sz="8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Pick </a:t>
              </a:r>
              <a:r>
                <a:rPr lang="en-US" sz="1200" dirty="0">
                  <a:latin typeface="Helvetica Neue" charset="0"/>
                  <a:ea typeface="Helvetica Neue" charset="0"/>
                  <a:cs typeface="Helvetica Neue" charset="0"/>
                </a:rPr>
                <a:t>o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ne (1) gene card from the ’Transformation Deck’ on the table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-9263" y="3506620"/>
              <a:ext cx="509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Helvetica" charset="0"/>
                  <a:ea typeface="Helvetica" charset="0"/>
                  <a:cs typeface="Helvetica" charset="0"/>
                </a:rPr>
                <a:t>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-9263" y="274932"/>
            <a:ext cx="2311865" cy="3147015"/>
            <a:chOff x="-9263" y="3472753"/>
            <a:chExt cx="2311865" cy="3147015"/>
          </a:xfrm>
        </p:grpSpPr>
        <p:sp>
          <p:nvSpPr>
            <p:cNvPr id="47" name="TextBox 46"/>
            <p:cNvSpPr txBox="1"/>
            <p:nvPr/>
          </p:nvSpPr>
          <p:spPr>
            <a:xfrm>
              <a:off x="16602" y="3472753"/>
              <a:ext cx="2286000" cy="3147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TRANSFORMATION</a:t>
              </a:r>
            </a:p>
            <a:p>
              <a:pPr algn="ctr"/>
              <a:endParaRPr lang="en-US" sz="8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Pick </a:t>
              </a:r>
              <a:r>
                <a:rPr lang="en-US" sz="1200" dirty="0">
                  <a:latin typeface="Helvetica Neue" charset="0"/>
                  <a:ea typeface="Helvetica Neue" charset="0"/>
                  <a:cs typeface="Helvetica Neue" charset="0"/>
                </a:rPr>
                <a:t>o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ne (1) gene card from the ’Transformation Deck’ on the table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9263" y="3506620"/>
              <a:ext cx="509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Helvetica" charset="0"/>
                  <a:ea typeface="Helvetica" charset="0"/>
                  <a:cs typeface="Helvetica" charset="0"/>
                </a:rPr>
                <a:t>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276737" y="274932"/>
            <a:ext cx="2311865" cy="3147015"/>
            <a:chOff x="-9263" y="3472753"/>
            <a:chExt cx="2311865" cy="3147015"/>
          </a:xfrm>
        </p:grpSpPr>
        <p:sp>
          <p:nvSpPr>
            <p:cNvPr id="50" name="TextBox 49"/>
            <p:cNvSpPr txBox="1"/>
            <p:nvPr/>
          </p:nvSpPr>
          <p:spPr>
            <a:xfrm>
              <a:off x="16602" y="3472753"/>
              <a:ext cx="2286000" cy="3147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TRANSFORMATION</a:t>
              </a:r>
            </a:p>
            <a:p>
              <a:pPr algn="ctr"/>
              <a:endParaRPr lang="en-US" sz="8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Pick </a:t>
              </a:r>
              <a:r>
                <a:rPr lang="en-US" sz="1200" dirty="0">
                  <a:latin typeface="Helvetica Neue" charset="0"/>
                  <a:ea typeface="Helvetica Neue" charset="0"/>
                  <a:cs typeface="Helvetica Neue" charset="0"/>
                </a:rPr>
                <a:t>o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ne (1) gene card from the ’Transformation Deck’ on the table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-9263" y="3506620"/>
              <a:ext cx="509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Helvetica" charset="0"/>
                  <a:ea typeface="Helvetica" charset="0"/>
                  <a:cs typeface="Helvetica" charset="0"/>
                </a:rPr>
                <a:t>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588601" y="274932"/>
            <a:ext cx="2311865" cy="3147015"/>
            <a:chOff x="-9263" y="3472753"/>
            <a:chExt cx="2311865" cy="3147015"/>
          </a:xfrm>
        </p:grpSpPr>
        <p:sp>
          <p:nvSpPr>
            <p:cNvPr id="53" name="TextBox 52"/>
            <p:cNvSpPr txBox="1"/>
            <p:nvPr/>
          </p:nvSpPr>
          <p:spPr>
            <a:xfrm>
              <a:off x="16602" y="3472753"/>
              <a:ext cx="2286000" cy="3147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TRANSFORMATION</a:t>
              </a:r>
            </a:p>
            <a:p>
              <a:pPr algn="ctr"/>
              <a:endParaRPr lang="en-US" sz="8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Pick </a:t>
              </a:r>
              <a:r>
                <a:rPr lang="en-US" sz="1200" dirty="0">
                  <a:latin typeface="Helvetica Neue" charset="0"/>
                  <a:ea typeface="Helvetica Neue" charset="0"/>
                  <a:cs typeface="Helvetica Neue" charset="0"/>
                </a:rPr>
                <a:t>o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ne (1) gene card from the ’Transformation Deck’ on the table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-9263" y="3506620"/>
              <a:ext cx="509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Helvetica" charset="0"/>
                  <a:ea typeface="Helvetica" charset="0"/>
                  <a:cs typeface="Helvetica" charset="0"/>
                </a:rPr>
                <a:t>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832157" y="274932"/>
            <a:ext cx="2311865" cy="3147015"/>
            <a:chOff x="-9263" y="3472753"/>
            <a:chExt cx="2311865" cy="3147015"/>
          </a:xfrm>
        </p:grpSpPr>
        <p:sp>
          <p:nvSpPr>
            <p:cNvPr id="56" name="TextBox 55"/>
            <p:cNvSpPr txBox="1"/>
            <p:nvPr/>
          </p:nvSpPr>
          <p:spPr>
            <a:xfrm>
              <a:off x="16602" y="3472753"/>
              <a:ext cx="2286000" cy="3147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sz="800" b="1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b="1" dirty="0" smtClean="0">
                  <a:latin typeface="Helvetica Neue" charset="0"/>
                  <a:ea typeface="Helvetica Neue" charset="0"/>
                  <a:cs typeface="Helvetica Neue" charset="0"/>
                </a:rPr>
                <a:t>TRANSFORMATION</a:t>
              </a:r>
            </a:p>
            <a:p>
              <a:pPr algn="ctr"/>
              <a:endParaRPr lang="en-US" sz="800" b="1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Type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GENE TRANSFER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Phase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 2 – 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Gene exchange</a:t>
              </a:r>
              <a:endParaRPr lang="en-US" sz="14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endParaRPr lang="en-US" sz="800" dirty="0" smtClean="0">
                <a:latin typeface="Helvetica Neue" charset="0"/>
                <a:ea typeface="Helvetica Neue" charset="0"/>
                <a:cs typeface="Helvetica Neue" charset="0"/>
              </a:endParaRPr>
            </a:p>
            <a:p>
              <a:pPr algn="ctr"/>
              <a:r>
                <a:rPr lang="en-US" sz="1400" b="1" dirty="0" smtClean="0">
                  <a:latin typeface="Helvetica Neue" charset="0"/>
                  <a:ea typeface="Helvetica Neue" charset="0"/>
                  <a:cs typeface="Helvetica Neue" charset="0"/>
                </a:rPr>
                <a:t>Action</a:t>
              </a:r>
              <a:r>
                <a:rPr lang="en-US" sz="1400" dirty="0" smtClean="0">
                  <a:latin typeface="Helvetica Neue" charset="0"/>
                  <a:ea typeface="Helvetica Neue" charset="0"/>
                  <a:cs typeface="Helvetica Neue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Pick </a:t>
              </a:r>
              <a:r>
                <a:rPr lang="en-US" sz="1200" dirty="0">
                  <a:latin typeface="Helvetica Neue" charset="0"/>
                  <a:ea typeface="Helvetica Neue" charset="0"/>
                  <a:cs typeface="Helvetica Neue" charset="0"/>
                </a:rPr>
                <a:t>o</a:t>
              </a:r>
              <a:r>
                <a:rPr lang="en-US" sz="1200" dirty="0" smtClean="0">
                  <a:latin typeface="Helvetica Neue" charset="0"/>
                  <a:ea typeface="Helvetica Neue" charset="0"/>
                  <a:cs typeface="Helvetica Neue" charset="0"/>
                </a:rPr>
                <a:t>ne (1) gene card from the ’Transformation Deck’ on the table</a:t>
              </a:r>
            </a:p>
            <a:p>
              <a:endParaRPr lang="en-US" sz="1400" dirty="0">
                <a:latin typeface="Helvetica Neue" charset="0"/>
                <a:ea typeface="Helvetica Neue" charset="0"/>
                <a:cs typeface="Helvetica Neue" charset="0"/>
              </a:endParaRP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Use once per round</a:t>
              </a:r>
            </a:p>
            <a:p>
              <a:r>
                <a:rPr lang="en-US" sz="1050" dirty="0" smtClean="0">
                  <a:latin typeface="Helvetica Neue" charset="0"/>
                  <a:ea typeface="Helvetica Neue" charset="0"/>
                  <a:cs typeface="Helvetica Neue" charset="0"/>
                </a:rPr>
                <a:t>Keep card after use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-9263" y="3506620"/>
              <a:ext cx="509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Helvetica" charset="0"/>
                  <a:ea typeface="Helvetica" charset="0"/>
                  <a:cs typeface="Helvetica" charset="0"/>
                </a:rPr>
                <a:t>Tran</a:t>
              </a:r>
              <a:endParaRPr lang="en-US" sz="1200" b="1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96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</TotalTime>
  <Words>4099</Words>
  <Application>Microsoft Office PowerPoint</Application>
  <PresentationFormat>Letter Paper (8.5x11 in)</PresentationFormat>
  <Paragraphs>1580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Marie Bacusmo</dc:creator>
  <cp:lastModifiedBy>Marni Shabash</cp:lastModifiedBy>
  <cp:revision>91</cp:revision>
  <cp:lastPrinted>2016-06-29T18:54:25Z</cp:lastPrinted>
  <dcterms:created xsi:type="dcterms:W3CDTF">2015-07-23T19:32:13Z</dcterms:created>
  <dcterms:modified xsi:type="dcterms:W3CDTF">2019-10-18T17:23:50Z</dcterms:modified>
</cp:coreProperties>
</file>