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Lora"/>
      <p:regular r:id="rId38"/>
      <p:bold r:id="rId39"/>
      <p:italic r:id="rId40"/>
      <p:boldItalic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A548DABD-990A-43EC-AA0A-359ABB4A05E5}">
  <a:tblStyle styleId="{A548DABD-990A-43EC-AA0A-359ABB4A05E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ora-italic.fntdata"/><Relationship Id="rId20" Type="http://schemas.openxmlformats.org/officeDocument/2006/relationships/slide" Target="slides/slide14.xml"/><Relationship Id="rId42" Type="http://schemas.openxmlformats.org/officeDocument/2006/relationships/font" Target="fonts/OpenSans-regular.fntdata"/><Relationship Id="rId41" Type="http://schemas.openxmlformats.org/officeDocument/2006/relationships/font" Target="fonts/Lora-boldItalic.fntdata"/><Relationship Id="rId22" Type="http://schemas.openxmlformats.org/officeDocument/2006/relationships/slide" Target="slides/slide16.xml"/><Relationship Id="rId44" Type="http://schemas.openxmlformats.org/officeDocument/2006/relationships/font" Target="fonts/OpenSans-italic.fntdata"/><Relationship Id="rId21" Type="http://schemas.openxmlformats.org/officeDocument/2006/relationships/slide" Target="slides/slide15.xml"/><Relationship Id="rId43" Type="http://schemas.openxmlformats.org/officeDocument/2006/relationships/font" Target="fonts/OpenSans-bold.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Lora-bold.fntdata"/><Relationship Id="rId16" Type="http://schemas.openxmlformats.org/officeDocument/2006/relationships/slide" Target="slides/slide10.xml"/><Relationship Id="rId38" Type="http://schemas.openxmlformats.org/officeDocument/2006/relationships/font" Target="fonts/Lora-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rlsonstockart.com/gallery/evolution-and-genetic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eskeletons.org/compant"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eskeletons.org/compant"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eskeletons.org/compant"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humanorigins.si.edu/evidence/human-fossils/specie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humanorigins.si.edu/evidence/human-fossils/specie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arth.com/animals/chimpanzee-pan-troglodytes/" TargetMode="External"/><Relationship Id="rId3" Type="http://schemas.openxmlformats.org/officeDocument/2006/relationships/hyperlink" Target="https://detroitzoo.org/animals/zoo-animals/gorilla-western-lowland/"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Human_genome#/media/File:Karyotype.pn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Cladogra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adogramed6228.weebly.com/examples-of-cladograms.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hr.nlm.nih.gov/condition/sickle-cell-disease"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594d167aa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594d167aa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Images:</a:t>
            </a:r>
            <a:r>
              <a:rPr lang="en" u="sng">
                <a:solidFill>
                  <a:schemeClr val="hlink"/>
                </a:solidFill>
                <a:hlinkClick r:id="rId2"/>
              </a:rPr>
              <a:t>https://www.carlsonstockart.com/gallery/evolution-and-genetics/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594d167aa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594d167aa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594d167aaf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594d167aaf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Images: </a:t>
            </a:r>
            <a:r>
              <a:rPr lang="en" u="sng">
                <a:solidFill>
                  <a:schemeClr val="hlink"/>
                </a:solidFill>
                <a:hlinkClick r:id="rId2"/>
              </a:rPr>
              <a:t>http://eskeletons.org/compant</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594d167aaf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594d167aaf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Images: </a:t>
            </a:r>
            <a:r>
              <a:rPr lang="en" u="sng">
                <a:solidFill>
                  <a:schemeClr val="dk1"/>
                </a:solidFill>
                <a:hlinkClick r:id="rId2"/>
              </a:rPr>
              <a:t>http://eskeletons.org/compant</a:t>
            </a:r>
            <a:r>
              <a:rPr lang="en">
                <a:solidFill>
                  <a:schemeClr val="dk1"/>
                </a:solidFill>
              </a:rPr>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594d167aa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594d167aa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Images: </a:t>
            </a:r>
            <a:r>
              <a:rPr lang="en" u="sng">
                <a:solidFill>
                  <a:schemeClr val="dk1"/>
                </a:solidFill>
                <a:hlinkClick r:id="rId2"/>
              </a:rPr>
              <a:t>http://eskeletons.org/compant</a:t>
            </a:r>
            <a:r>
              <a:rPr lang="en">
                <a:solidFill>
                  <a:schemeClr val="dk1"/>
                </a:solidFill>
              </a:rPr>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94d167aaf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594d167aaf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Images : </a:t>
            </a:r>
            <a:r>
              <a:rPr lang="en" u="sng">
                <a:solidFill>
                  <a:schemeClr val="hlink"/>
                </a:solidFill>
                <a:hlinkClick r:id="rId2"/>
              </a:rPr>
              <a:t>http://humanorigins.si.edu/evidence/human-fossils/species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594d167aaf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594d167aaf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Images: </a:t>
            </a:r>
            <a:r>
              <a:rPr lang="en" u="sng">
                <a:solidFill>
                  <a:schemeClr val="hlink"/>
                </a:solidFill>
                <a:hlinkClick r:id="rId2"/>
              </a:rPr>
              <a:t>http://humanorigins.si.edu/evidence/human-fossils/species</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594d167aaf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594d167aaf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Chimpanzee : </a:t>
            </a:r>
            <a:r>
              <a:rPr lang="en" u="sng">
                <a:solidFill>
                  <a:schemeClr val="hlink"/>
                </a:solidFill>
                <a:hlinkClick r:id="rId2"/>
              </a:rPr>
              <a:t>https://www.earth.com/animals/chimpanzee-pan-troglodytes/</a:t>
            </a:r>
            <a:endParaRPr/>
          </a:p>
          <a:p>
            <a:pPr indent="0" lvl="0" marL="0" rtl="0" algn="l">
              <a:spcBef>
                <a:spcPts val="0"/>
              </a:spcBef>
              <a:spcAft>
                <a:spcPts val="0"/>
              </a:spcAft>
              <a:buNone/>
            </a:pPr>
            <a:r>
              <a:rPr lang="en"/>
              <a:t>Gorilla : </a:t>
            </a:r>
            <a:r>
              <a:rPr lang="en" u="sng">
                <a:solidFill>
                  <a:schemeClr val="hlink"/>
                </a:solidFill>
                <a:hlinkClick r:id="rId3"/>
              </a:rPr>
              <a:t>https://detroitzoo.org/animals/zoo-animals/gorilla-western-lowland/</a:t>
            </a:r>
            <a:r>
              <a:rPr lang="en"/>
              <a:t> </a:t>
            </a:r>
            <a:endParaRPr/>
          </a:p>
          <a:p>
            <a:pPr indent="0" lvl="0" marL="0" rtl="0" algn="l">
              <a:spcBef>
                <a:spcPts val="0"/>
              </a:spcBef>
              <a:spcAft>
                <a:spcPts val="0"/>
              </a:spcAft>
              <a:buNone/>
            </a:pPr>
            <a:r>
              <a:rPr lang="en"/>
              <a:t>Pelvis :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5e811870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5e811870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598f7c3d0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598f7c3d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589e199a8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589e199a8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596f5c7c84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596f5c7c84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596f5c7c84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596f5c7c84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5db10ef57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5db10ef57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5db10ef57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5db10ef57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5f3d5786a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5f3d5786a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5db10ef57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5db10ef57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5f42456fb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5f42456fb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https://en.wikipedia.org/wiki/Human_genome#/media/File:Karyotype.png</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6e4c9140f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6e4c9140f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6e4c9140f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6e4c9140f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5f42456fb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5f42456fb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596f5c7c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596f5c7c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604d9067e4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604d9067e4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6e50aa55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6e50aa55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58a61eade6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58a61eade6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58a61eade6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58a61eade6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Images: </a:t>
            </a:r>
            <a:r>
              <a:rPr lang="en" u="sng">
                <a:solidFill>
                  <a:schemeClr val="hlink"/>
                </a:solidFill>
                <a:hlinkClick r:id="rId2"/>
              </a:rPr>
              <a:t>https://en.wikipedia.org/wiki/Cladogram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59432bae3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59432bae3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Images: </a:t>
            </a:r>
            <a:r>
              <a:rPr lang="en" u="sng">
                <a:solidFill>
                  <a:schemeClr val="hlink"/>
                </a:solidFill>
                <a:hlinkClick r:id="rId2"/>
              </a:rPr>
              <a:t>https://cladogramed6228.weebly.com/examples-of-cladograms.html</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5bd521541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bd521541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6e4c9140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6e4c9140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597a6e8e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597a6e8e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Images: </a:t>
            </a:r>
            <a:r>
              <a:rPr lang="en" u="sng">
                <a:solidFill>
                  <a:schemeClr val="hlink"/>
                </a:solidFill>
                <a:hlinkClick r:id="rId2"/>
              </a:rPr>
              <a:t>https://ghr.nlm.nih.gov/condition/sickle-cell-disease</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4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Layout">
  <p:cSld name="Agenda Layout">
    <p:bg>
      <p:bgPr>
        <a:blipFill>
          <a:blip r:embed="rId2">
            <a:alphaModFix/>
          </a:blip>
          <a:stretch>
            <a:fillRect/>
          </a:stretch>
        </a:blipFill>
      </p:bgPr>
    </p:bg>
    <p:spTree>
      <p:nvGrpSpPr>
        <p:cNvPr id="6"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Images and Contents Layout">
  <p:cSld name="3_Images and Contents Layout">
    <p:spTree>
      <p:nvGrpSpPr>
        <p:cNvPr id="46" name="Shape 46"/>
        <p:cNvGrpSpPr/>
        <p:nvPr/>
      </p:nvGrpSpPr>
      <p:grpSpPr>
        <a:xfrm>
          <a:off x="0" y="0"/>
          <a:ext cx="0" cy="0"/>
          <a:chOff x="0" y="0"/>
          <a:chExt cx="0" cy="0"/>
        </a:xfrm>
      </p:grpSpPr>
      <p:sp>
        <p:nvSpPr>
          <p:cNvPr id="47" name="Google Shape;47;p11"/>
          <p:cNvSpPr/>
          <p:nvPr>
            <p:ph idx="2" type="pic"/>
          </p:nvPr>
        </p:nvSpPr>
        <p:spPr>
          <a:xfrm>
            <a:off x="429444" y="915566"/>
            <a:ext cx="4104600" cy="18720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8" name="Google Shape;48;p11"/>
          <p:cNvSpPr/>
          <p:nvPr>
            <p:ph idx="3" type="pic"/>
          </p:nvPr>
        </p:nvSpPr>
        <p:spPr>
          <a:xfrm>
            <a:off x="4644008" y="915566"/>
            <a:ext cx="4104600" cy="18720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9" name="Google Shape;49;p11"/>
          <p:cNvSpPr/>
          <p:nvPr>
            <p:ph idx="4" type="pic"/>
          </p:nvPr>
        </p:nvSpPr>
        <p:spPr>
          <a:xfrm>
            <a:off x="429444" y="2912740"/>
            <a:ext cx="4104600" cy="18720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50" name="Google Shape;50;p11"/>
          <p:cNvSpPr txBox="1"/>
          <p:nvPr>
            <p:ph idx="1" type="body"/>
          </p:nvPr>
        </p:nvSpPr>
        <p:spPr>
          <a:xfrm>
            <a:off x="0" y="18062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1" name="Google Shape;51;p11"/>
          <p:cNvSpPr/>
          <p:nvPr/>
        </p:nvSpPr>
        <p:spPr>
          <a:xfrm>
            <a:off x="4644464" y="2912740"/>
            <a:ext cx="4104000" cy="18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Images and Contents Layout">
  <p:cSld name="2_Images and Contents Layout">
    <p:spTree>
      <p:nvGrpSpPr>
        <p:cNvPr id="52" name="Shape 52"/>
        <p:cNvGrpSpPr/>
        <p:nvPr/>
      </p:nvGrpSpPr>
      <p:grpSpPr>
        <a:xfrm>
          <a:off x="0" y="0"/>
          <a:ext cx="0" cy="0"/>
          <a:chOff x="0" y="0"/>
          <a:chExt cx="0" cy="0"/>
        </a:xfrm>
      </p:grpSpPr>
      <p:sp>
        <p:nvSpPr>
          <p:cNvPr id="53" name="Google Shape;53;p12"/>
          <p:cNvSpPr/>
          <p:nvPr/>
        </p:nvSpPr>
        <p:spPr>
          <a:xfrm>
            <a:off x="8244000" y="0"/>
            <a:ext cx="900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 name="Google Shape;54;p12"/>
          <p:cNvSpPr/>
          <p:nvPr>
            <p:ph idx="2" type="pic"/>
          </p:nvPr>
        </p:nvSpPr>
        <p:spPr>
          <a:xfrm>
            <a:off x="5811908" y="0"/>
            <a:ext cx="2448000" cy="51435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55" name="Google Shape;55;p12"/>
          <p:cNvSpPr/>
          <p:nvPr>
            <p:ph idx="3" type="pic"/>
          </p:nvPr>
        </p:nvSpPr>
        <p:spPr>
          <a:xfrm>
            <a:off x="2477595" y="0"/>
            <a:ext cx="2448000" cy="51435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56" name="Google Shape;56;p12"/>
          <p:cNvSpPr/>
          <p:nvPr/>
        </p:nvSpPr>
        <p:spPr>
          <a:xfrm>
            <a:off x="4916268" y="0"/>
            <a:ext cx="900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Images and Contents Layout">
  <p:cSld name="4_Images and Contents Layout">
    <p:spTree>
      <p:nvGrpSpPr>
        <p:cNvPr id="57" name="Shape 57"/>
        <p:cNvGrpSpPr/>
        <p:nvPr/>
      </p:nvGrpSpPr>
      <p:grpSpPr>
        <a:xfrm>
          <a:off x="0" y="0"/>
          <a:ext cx="0" cy="0"/>
          <a:chOff x="0" y="0"/>
          <a:chExt cx="0" cy="0"/>
        </a:xfrm>
      </p:grpSpPr>
      <p:sp>
        <p:nvSpPr>
          <p:cNvPr id="58" name="Google Shape;58;p13"/>
          <p:cNvSpPr/>
          <p:nvPr/>
        </p:nvSpPr>
        <p:spPr>
          <a:xfrm>
            <a:off x="4583048" y="0"/>
            <a:ext cx="2286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 name="Google Shape;59;p13"/>
          <p:cNvSpPr/>
          <p:nvPr>
            <p:ph idx="2" type="pic"/>
          </p:nvPr>
        </p:nvSpPr>
        <p:spPr>
          <a:xfrm>
            <a:off x="6858000" y="698778"/>
            <a:ext cx="2286000" cy="18723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0" name="Google Shape;60;p13"/>
          <p:cNvSpPr/>
          <p:nvPr>
            <p:ph idx="3" type="pic"/>
          </p:nvPr>
        </p:nvSpPr>
        <p:spPr>
          <a:xfrm>
            <a:off x="4583048" y="2578606"/>
            <a:ext cx="2286000" cy="18723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1" name="Google Shape;61;p13"/>
          <p:cNvSpPr/>
          <p:nvPr>
            <p:ph idx="4" type="pic"/>
          </p:nvPr>
        </p:nvSpPr>
        <p:spPr>
          <a:xfrm>
            <a:off x="2298953" y="699542"/>
            <a:ext cx="2286000" cy="18723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2" name="Google Shape;62;p13"/>
          <p:cNvSpPr/>
          <p:nvPr>
            <p:ph idx="5" type="pic"/>
          </p:nvPr>
        </p:nvSpPr>
        <p:spPr>
          <a:xfrm>
            <a:off x="0" y="2579370"/>
            <a:ext cx="2286000" cy="18723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Basic Layout">
  <p:cSld name="3_Basic Layout">
    <p:bg>
      <p:bgPr>
        <a:blipFill>
          <a:blip r:embed="rId2">
            <a:alphaModFix/>
          </a:blip>
          <a:stretch>
            <a:fillRect/>
          </a:stretch>
        </a:blipFill>
      </p:bgPr>
    </p:bg>
    <p:spTree>
      <p:nvGrpSpPr>
        <p:cNvPr id="63" name="Shape 63"/>
        <p:cNvGrpSpPr/>
        <p:nvPr/>
      </p:nvGrpSpPr>
      <p:grpSpPr>
        <a:xfrm>
          <a:off x="0" y="0"/>
          <a:ext cx="0" cy="0"/>
          <a:chOff x="0" y="0"/>
          <a:chExt cx="0" cy="0"/>
        </a:xfrm>
      </p:grpSpPr>
      <p:sp>
        <p:nvSpPr>
          <p:cNvPr id="64" name="Google Shape;64;p14"/>
          <p:cNvSpPr txBox="1"/>
          <p:nvPr>
            <p:ph idx="1" type="body"/>
          </p:nvPr>
        </p:nvSpPr>
        <p:spPr>
          <a:xfrm>
            <a:off x="1691680" y="123478"/>
            <a:ext cx="7452300" cy="576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5" name="Google Shape;65;p14"/>
          <p:cNvSpPr txBox="1"/>
          <p:nvPr>
            <p:ph idx="2" type="body"/>
          </p:nvPr>
        </p:nvSpPr>
        <p:spPr>
          <a:xfrm>
            <a:off x="1691680" y="699542"/>
            <a:ext cx="7452300" cy="288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con sets layout">
  <p:cSld name="icon sets layout">
    <p:spTree>
      <p:nvGrpSpPr>
        <p:cNvPr id="66" name="Shape 66"/>
        <p:cNvGrpSpPr/>
        <p:nvPr/>
      </p:nvGrpSpPr>
      <p:grpSpPr>
        <a:xfrm>
          <a:off x="0" y="0"/>
          <a:ext cx="0" cy="0"/>
          <a:chOff x="0" y="0"/>
          <a:chExt cx="0" cy="0"/>
        </a:xfrm>
      </p:grpSpPr>
      <p:sp>
        <p:nvSpPr>
          <p:cNvPr id="67" name="Google Shape;67;p15"/>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grpSp>
        <p:nvGrpSpPr>
          <p:cNvPr id="68" name="Google Shape;68;p15"/>
          <p:cNvGrpSpPr/>
          <p:nvPr/>
        </p:nvGrpSpPr>
        <p:grpSpPr>
          <a:xfrm>
            <a:off x="354008" y="1131589"/>
            <a:ext cx="2849700" cy="3649200"/>
            <a:chOff x="354008" y="1131589"/>
            <a:chExt cx="2849700" cy="3649200"/>
          </a:xfrm>
        </p:grpSpPr>
        <p:sp>
          <p:nvSpPr>
            <p:cNvPr id="69" name="Google Shape;69;p15"/>
            <p:cNvSpPr/>
            <p:nvPr/>
          </p:nvSpPr>
          <p:spPr>
            <a:xfrm>
              <a:off x="354008" y="1131589"/>
              <a:ext cx="2849700" cy="3649200"/>
            </a:xfrm>
            <a:prstGeom prst="roundRect">
              <a:avLst>
                <a:gd fmla="val 3968" name="adj"/>
              </a:avLst>
            </a:pr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 name="Google Shape;70;p15"/>
            <p:cNvSpPr/>
            <p:nvPr/>
          </p:nvSpPr>
          <p:spPr>
            <a:xfrm>
              <a:off x="531932" y="1347500"/>
              <a:ext cx="108600" cy="3240600"/>
            </a:xfrm>
            <a:prstGeom prst="roundRect">
              <a:avLst>
                <a:gd fmla="val 50000" name="adj"/>
              </a:avLst>
            </a:prstGeom>
            <a:solidFill>
              <a:schemeClr val="lt1">
                <a:alpha val="40784"/>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 name="Google Shape;71;p15"/>
            <p:cNvSpPr/>
            <p:nvPr/>
          </p:nvSpPr>
          <p:spPr>
            <a:xfrm rot="5400000">
              <a:off x="2592773" y="1238201"/>
              <a:ext cx="502200" cy="502200"/>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Basic Layout">
  <p:cSld name="4_Basic Layout">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16"/>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4" name="Google Shape;74;p16"/>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asic Layout">
  <p:cSld name="1_Basic Layout">
    <p:bg>
      <p:bgPr>
        <a:blipFill>
          <a:blip r:embed="rId2">
            <a:alphaModFix/>
          </a:blip>
          <a:stretch>
            <a:fillRect/>
          </a:stretch>
        </a:blipFill>
      </p:bgPr>
    </p:bg>
    <p:spTree>
      <p:nvGrpSpPr>
        <p:cNvPr id="75" name="Shape 75"/>
        <p:cNvGrpSpPr/>
        <p:nvPr/>
      </p:nvGrpSpPr>
      <p:grpSpPr>
        <a:xfrm>
          <a:off x="0" y="0"/>
          <a:ext cx="0" cy="0"/>
          <a:chOff x="0" y="0"/>
          <a:chExt cx="0" cy="0"/>
        </a:xfrm>
      </p:grpSpPr>
      <p:sp>
        <p:nvSpPr>
          <p:cNvPr id="76" name="Google Shape;76;p17"/>
          <p:cNvSpPr txBox="1"/>
          <p:nvPr>
            <p:ph idx="1" type="body"/>
          </p:nvPr>
        </p:nvSpPr>
        <p:spPr>
          <a:xfrm>
            <a:off x="467544" y="195486"/>
            <a:ext cx="8424900" cy="576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7" name="Google Shape;77;p17"/>
          <p:cNvSpPr txBox="1"/>
          <p:nvPr>
            <p:ph idx="2" type="body"/>
          </p:nvPr>
        </p:nvSpPr>
        <p:spPr>
          <a:xfrm>
            <a:off x="467544" y="771550"/>
            <a:ext cx="8424900" cy="288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Basic Layout">
  <p:cSld name="2_Basic Layout">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p18"/>
          <p:cNvSpPr txBox="1"/>
          <p:nvPr>
            <p:ph idx="1" type="body"/>
          </p:nvPr>
        </p:nvSpPr>
        <p:spPr>
          <a:xfrm>
            <a:off x="0" y="18062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layout">
  <p:cSld name="Cover Slide layout">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19"/>
          <p:cNvSpPr txBox="1"/>
          <p:nvPr>
            <p:ph idx="1" type="body"/>
          </p:nvPr>
        </p:nvSpPr>
        <p:spPr>
          <a:xfrm>
            <a:off x="2649293" y="1563638"/>
            <a:ext cx="3845400" cy="1080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720"/>
              </a:spcBef>
              <a:spcAft>
                <a:spcPts val="0"/>
              </a:spcAft>
              <a:buClr>
                <a:srgbClr val="3F3F3F"/>
              </a:buClr>
              <a:buSzPts val="3600"/>
              <a:buFont typeface="Arial"/>
              <a:buNone/>
              <a:defRPr b="1"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2" name="Google Shape;82;p19"/>
          <p:cNvSpPr txBox="1"/>
          <p:nvPr>
            <p:ph idx="2" type="body"/>
          </p:nvPr>
        </p:nvSpPr>
        <p:spPr>
          <a:xfrm>
            <a:off x="2649145" y="2634232"/>
            <a:ext cx="3845400" cy="7998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80"/>
              </a:spcBef>
              <a:spcAft>
                <a:spcPts val="0"/>
              </a:spcAft>
              <a:buClr>
                <a:srgbClr val="3F3F3F"/>
              </a:buClr>
              <a:buSzPts val="1400"/>
              <a:buFont typeface="Arial"/>
              <a:buNone/>
              <a:defRPr b="1"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grpSp>
        <p:nvGrpSpPr>
          <p:cNvPr id="83" name="Google Shape;83;p19"/>
          <p:cNvGrpSpPr/>
          <p:nvPr/>
        </p:nvGrpSpPr>
        <p:grpSpPr>
          <a:xfrm>
            <a:off x="1944229" y="-24"/>
            <a:ext cx="5255065" cy="5143175"/>
            <a:chOff x="1619672" y="548680"/>
            <a:chExt cx="5904568" cy="5778848"/>
          </a:xfrm>
        </p:grpSpPr>
        <p:sp>
          <p:nvSpPr>
            <p:cNvPr id="84" name="Google Shape;84;p19"/>
            <p:cNvSpPr/>
            <p:nvPr/>
          </p:nvSpPr>
          <p:spPr>
            <a:xfrm>
              <a:off x="2411760" y="1268760"/>
              <a:ext cx="4320600" cy="4320600"/>
            </a:xfrm>
            <a:prstGeom prst="ellipse">
              <a:avLst/>
            </a:prstGeom>
            <a:noFill/>
            <a:ln cap="flat" cmpd="sng" w="19050">
              <a:solidFill>
                <a:schemeClr val="lt1">
                  <a:alpha val="698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5" name="Google Shape;85;p19"/>
            <p:cNvSpPr/>
            <p:nvPr/>
          </p:nvSpPr>
          <p:spPr>
            <a:xfrm>
              <a:off x="2483768" y="1340768"/>
              <a:ext cx="4176600" cy="4176600"/>
            </a:xfrm>
            <a:prstGeom prst="ellipse">
              <a:avLst/>
            </a:prstGeom>
            <a:noFill/>
            <a:ln cap="flat" cmpd="sng" w="19050">
              <a:solidFill>
                <a:schemeClr val="lt1">
                  <a:alpha val="698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86" name="Google Shape;86;p19"/>
            <p:cNvCxnSpPr/>
            <p:nvPr/>
          </p:nvCxnSpPr>
          <p:spPr>
            <a:xfrm>
              <a:off x="4572000" y="548680"/>
              <a:ext cx="0" cy="720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87" name="Google Shape;87;p19"/>
            <p:cNvCxnSpPr/>
            <p:nvPr/>
          </p:nvCxnSpPr>
          <p:spPr>
            <a:xfrm>
              <a:off x="4572000" y="5607528"/>
              <a:ext cx="0" cy="720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88" name="Google Shape;88;p19"/>
            <p:cNvCxnSpPr/>
            <p:nvPr/>
          </p:nvCxnSpPr>
          <p:spPr>
            <a:xfrm>
              <a:off x="6732240" y="3429000"/>
              <a:ext cx="792000" cy="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89" name="Google Shape;89;p19"/>
            <p:cNvCxnSpPr/>
            <p:nvPr/>
          </p:nvCxnSpPr>
          <p:spPr>
            <a:xfrm>
              <a:off x="1619672" y="3429000"/>
              <a:ext cx="792000" cy="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90" name="Google Shape;90;p19"/>
            <p:cNvCxnSpPr/>
            <p:nvPr/>
          </p:nvCxnSpPr>
          <p:spPr>
            <a:xfrm flipH="1" rot="10800000">
              <a:off x="6156176" y="2378320"/>
              <a:ext cx="792000" cy="3306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91" name="Google Shape;91;p19"/>
            <p:cNvCxnSpPr/>
            <p:nvPr/>
          </p:nvCxnSpPr>
          <p:spPr>
            <a:xfrm flipH="1" rot="10800000">
              <a:off x="5431496" y="1124832"/>
              <a:ext cx="432000" cy="792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92" name="Google Shape;92;p19"/>
            <p:cNvCxnSpPr/>
            <p:nvPr/>
          </p:nvCxnSpPr>
          <p:spPr>
            <a:xfrm>
              <a:off x="3094136" y="1131624"/>
              <a:ext cx="613800" cy="7851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93" name="Google Shape;93;p19"/>
            <p:cNvCxnSpPr/>
            <p:nvPr/>
          </p:nvCxnSpPr>
          <p:spPr>
            <a:xfrm>
              <a:off x="2195736" y="2090992"/>
              <a:ext cx="898500" cy="4923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94" name="Google Shape;94;p19"/>
            <p:cNvCxnSpPr/>
            <p:nvPr/>
          </p:nvCxnSpPr>
          <p:spPr>
            <a:xfrm flipH="1" rot="10800000">
              <a:off x="3180984" y="4941232"/>
              <a:ext cx="526800" cy="576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95" name="Google Shape;95;p19"/>
            <p:cNvCxnSpPr/>
            <p:nvPr/>
          </p:nvCxnSpPr>
          <p:spPr>
            <a:xfrm flipH="1" rot="10800000">
              <a:off x="2456304" y="4329144"/>
              <a:ext cx="637800" cy="396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96" name="Google Shape;96;p19"/>
            <p:cNvCxnSpPr/>
            <p:nvPr/>
          </p:nvCxnSpPr>
          <p:spPr>
            <a:xfrm>
              <a:off x="5979584" y="4142812"/>
              <a:ext cx="968700" cy="5103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97" name="Google Shape;97;p19"/>
            <p:cNvCxnSpPr/>
            <p:nvPr/>
          </p:nvCxnSpPr>
          <p:spPr>
            <a:xfrm>
              <a:off x="5431496" y="4875464"/>
              <a:ext cx="490200" cy="732000"/>
            </a:xfrm>
            <a:prstGeom prst="straightConnector1">
              <a:avLst/>
            </a:prstGeom>
            <a:noFill/>
            <a:ln cap="flat" cmpd="sng" w="19050">
              <a:solidFill>
                <a:schemeClr val="lt1">
                  <a:alpha val="69800"/>
                </a:schemeClr>
              </a:solidFill>
              <a:prstDash val="solid"/>
              <a:round/>
              <a:headEnd len="sm" w="sm" type="none"/>
              <a:tailEnd len="sm" w="sm" type="none"/>
            </a:ln>
          </p:spPr>
        </p:cxn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98" name="Shape 98"/>
        <p:cNvGrpSpPr/>
        <p:nvPr/>
      </p:nvGrpSpPr>
      <p:grpSpPr>
        <a:xfrm>
          <a:off x="0" y="0"/>
          <a:ext cx="0" cy="0"/>
          <a:chOff x="0" y="0"/>
          <a:chExt cx="0" cy="0"/>
        </a:xfrm>
      </p:grpSpPr>
      <p:grpSp>
        <p:nvGrpSpPr>
          <p:cNvPr id="99" name="Google Shape;99;p20"/>
          <p:cNvGrpSpPr/>
          <p:nvPr/>
        </p:nvGrpSpPr>
        <p:grpSpPr>
          <a:xfrm>
            <a:off x="625966" y="299376"/>
            <a:ext cx="999312" cy="999312"/>
            <a:chOff x="348199" y="179450"/>
            <a:chExt cx="1116300" cy="1116300"/>
          </a:xfrm>
        </p:grpSpPr>
        <p:sp>
          <p:nvSpPr>
            <p:cNvPr id="100" name="Google Shape;100;p2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20"/>
          <p:cNvSpPr txBox="1"/>
          <p:nvPr>
            <p:ph type="title"/>
          </p:nvPr>
        </p:nvSpPr>
        <p:spPr>
          <a:xfrm>
            <a:off x="1303800" y="598575"/>
            <a:ext cx="7030500" cy="9993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03" name="Google Shape;103;p20"/>
          <p:cNvSpPr txBox="1"/>
          <p:nvPr>
            <p:ph idx="1" type="body"/>
          </p:nvPr>
        </p:nvSpPr>
        <p:spPr>
          <a:xfrm>
            <a:off x="1303800" y="1990050"/>
            <a:ext cx="7030500" cy="25416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04" name="Google Shape;104;p20"/>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sic Layout">
  <p:cSld name="Basic Layout">
    <p:bg>
      <p:bgPr>
        <a:blipFill>
          <a:blip r:embed="rId2">
            <a:alphaModFix/>
          </a:blip>
          <a:stretch>
            <a:fillRect/>
          </a:stretch>
        </a:blipFill>
      </p:bgPr>
    </p:bg>
    <p:spTree>
      <p:nvGrpSpPr>
        <p:cNvPr id="7" name="Shape 7"/>
        <p:cNvGrpSpPr/>
        <p:nvPr/>
      </p:nvGrpSpPr>
      <p:grpSpPr>
        <a:xfrm>
          <a:off x="0" y="0"/>
          <a:ext cx="0" cy="0"/>
          <a:chOff x="0" y="0"/>
          <a:chExt cx="0" cy="0"/>
        </a:xfrm>
      </p:grpSpPr>
      <p:sp>
        <p:nvSpPr>
          <p:cNvPr id="8" name="Google Shape;8;p3"/>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 name="Google Shape;9;p3"/>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Basic Layout">
  <p:cSld name="5_Basic Layout">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4"/>
          <p:cNvSpPr/>
          <p:nvPr>
            <p:ph idx="2" type="pic"/>
          </p:nvPr>
        </p:nvSpPr>
        <p:spPr>
          <a:xfrm>
            <a:off x="2700934" y="322499"/>
            <a:ext cx="1583100" cy="1385100"/>
          </a:xfrm>
          <a:prstGeom prst="rect">
            <a:avLst/>
          </a:prstGeom>
          <a:solidFill>
            <a:srgbClr val="F2F2F2"/>
          </a:solidFill>
          <a:ln cap="flat" cmpd="sng" w="19050">
            <a:solidFill>
              <a:schemeClr val="accent2"/>
            </a:solidFill>
            <a:prstDash val="solid"/>
            <a:round/>
            <a:headEnd len="sm" w="sm" type="none"/>
            <a:tailEnd len="sm" w="sm" type="none"/>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2" name="Google Shape;12;p4"/>
          <p:cNvSpPr/>
          <p:nvPr>
            <p:ph idx="3" type="pic"/>
          </p:nvPr>
        </p:nvSpPr>
        <p:spPr>
          <a:xfrm>
            <a:off x="2700934" y="1898609"/>
            <a:ext cx="1583100" cy="1385100"/>
          </a:xfrm>
          <a:prstGeom prst="rect">
            <a:avLst/>
          </a:prstGeom>
          <a:solidFill>
            <a:srgbClr val="F2F2F2"/>
          </a:solidFill>
          <a:ln cap="flat"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3" name="Google Shape;13;p4"/>
          <p:cNvSpPr/>
          <p:nvPr>
            <p:ph idx="4" type="pic"/>
          </p:nvPr>
        </p:nvSpPr>
        <p:spPr>
          <a:xfrm>
            <a:off x="2700934" y="3474719"/>
            <a:ext cx="1583100" cy="1385100"/>
          </a:xfrm>
          <a:prstGeom prst="rect">
            <a:avLst/>
          </a:prstGeom>
          <a:solidFill>
            <a:srgbClr val="F2F2F2"/>
          </a:solidFill>
          <a:ln cap="flat" cmpd="sng" w="19050">
            <a:solidFill>
              <a:schemeClr val="accent4"/>
            </a:solidFill>
            <a:prstDash val="solid"/>
            <a:round/>
            <a:headEnd len="sm" w="sm" type="none"/>
            <a:tailEnd len="sm" w="sm" type="none"/>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Images and Contents Layout">
  <p:cSld name="1_Images and Contents Layout">
    <p:spTree>
      <p:nvGrpSpPr>
        <p:cNvPr id="14" name="Shape 14"/>
        <p:cNvGrpSpPr/>
        <p:nvPr/>
      </p:nvGrpSpPr>
      <p:grpSpPr>
        <a:xfrm>
          <a:off x="0" y="0"/>
          <a:ext cx="0" cy="0"/>
          <a:chOff x="0" y="0"/>
          <a:chExt cx="0" cy="0"/>
        </a:xfrm>
      </p:grpSpPr>
      <p:sp>
        <p:nvSpPr>
          <p:cNvPr id="15" name="Google Shape;15;p5"/>
          <p:cNvSpPr/>
          <p:nvPr/>
        </p:nvSpPr>
        <p:spPr>
          <a:xfrm>
            <a:off x="6012160" y="0"/>
            <a:ext cx="31317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 name="Google Shape;16;p5"/>
          <p:cNvSpPr/>
          <p:nvPr>
            <p:ph idx="2" type="pic"/>
          </p:nvPr>
        </p:nvSpPr>
        <p:spPr>
          <a:xfrm>
            <a:off x="3131840" y="0"/>
            <a:ext cx="2880300" cy="51435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s and Contents Layout">
  <p:cSld name="Images and Contents Layout">
    <p:spTree>
      <p:nvGrpSpPr>
        <p:cNvPr id="17" name="Shape 17"/>
        <p:cNvGrpSpPr/>
        <p:nvPr/>
      </p:nvGrpSpPr>
      <p:grpSpPr>
        <a:xfrm>
          <a:off x="0" y="0"/>
          <a:ext cx="0" cy="0"/>
          <a:chOff x="0" y="0"/>
          <a:chExt cx="0" cy="0"/>
        </a:xfrm>
      </p:grpSpPr>
      <p:sp>
        <p:nvSpPr>
          <p:cNvPr id="18" name="Google Shape;18;p6"/>
          <p:cNvSpPr/>
          <p:nvPr>
            <p:ph idx="2" type="pic"/>
          </p:nvPr>
        </p:nvSpPr>
        <p:spPr>
          <a:xfrm>
            <a:off x="533116" y="843558"/>
            <a:ext cx="8077800" cy="21603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9" name="Google Shape;19;p6"/>
          <p:cNvSpPr/>
          <p:nvPr>
            <p:ph idx="3" type="pic"/>
          </p:nvPr>
        </p:nvSpPr>
        <p:spPr>
          <a:xfrm>
            <a:off x="4031416" y="2475359"/>
            <a:ext cx="1062000" cy="1062000"/>
          </a:xfrm>
          <a:prstGeom prst="ellipse">
            <a:avLst/>
          </a:prstGeom>
          <a:solidFill>
            <a:srgbClr val="F2F2F2"/>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0" name="Google Shape;20;p6"/>
          <p:cNvSpPr txBox="1"/>
          <p:nvPr>
            <p:ph idx="1" type="body"/>
          </p:nvPr>
        </p:nvSpPr>
        <p:spPr>
          <a:xfrm>
            <a:off x="0" y="18062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Images and Contents Layout">
  <p:cSld name="8_Images and Contents Layout">
    <p:bg>
      <p:bgPr>
        <a:blipFill>
          <a:blip r:embed="rId2">
            <a:alphaModFix/>
          </a:blip>
          <a:stretch>
            <a:fillRect/>
          </a:stretch>
        </a:blipFill>
      </p:bgPr>
    </p:bg>
    <p:spTree>
      <p:nvGrpSpPr>
        <p:cNvPr id="21" name="Shape 21"/>
        <p:cNvGrpSpPr/>
        <p:nvPr/>
      </p:nvGrpSpPr>
      <p:grpSpPr>
        <a:xfrm>
          <a:off x="0" y="0"/>
          <a:ext cx="0" cy="0"/>
          <a:chOff x="0" y="0"/>
          <a:chExt cx="0" cy="0"/>
        </a:xfrm>
      </p:grpSpPr>
      <p:pic>
        <p:nvPicPr>
          <p:cNvPr descr="D:\Fullppt\005-PNG이미지\모니터.png" id="22" name="Google Shape;22;p7"/>
          <p:cNvPicPr preferRelativeResize="0"/>
          <p:nvPr/>
        </p:nvPicPr>
        <p:blipFill rotWithShape="1">
          <a:blip r:embed="rId3">
            <a:alphaModFix/>
          </a:blip>
          <a:srcRect b="0" l="0" r="0" t="0"/>
          <a:stretch/>
        </p:blipFill>
        <p:spPr>
          <a:xfrm>
            <a:off x="1648247" y="1275606"/>
            <a:ext cx="2526010" cy="2518619"/>
          </a:xfrm>
          <a:prstGeom prst="rect">
            <a:avLst/>
          </a:prstGeom>
          <a:noFill/>
          <a:ln>
            <a:noFill/>
          </a:ln>
        </p:spPr>
      </p:pic>
      <p:pic>
        <p:nvPicPr>
          <p:cNvPr descr="D:\Fullppt\005-PNG이미지\모니터.png" id="23" name="Google Shape;23;p7"/>
          <p:cNvPicPr preferRelativeResize="0"/>
          <p:nvPr/>
        </p:nvPicPr>
        <p:blipFill rotWithShape="1">
          <a:blip r:embed="rId3">
            <a:alphaModFix/>
          </a:blip>
          <a:srcRect b="0" l="0" r="0" t="0"/>
          <a:stretch/>
        </p:blipFill>
        <p:spPr>
          <a:xfrm>
            <a:off x="4888607" y="1275606"/>
            <a:ext cx="2526010" cy="2518619"/>
          </a:xfrm>
          <a:prstGeom prst="rect">
            <a:avLst/>
          </a:prstGeom>
          <a:noFill/>
          <a:ln>
            <a:noFill/>
          </a:ln>
        </p:spPr>
      </p:pic>
      <p:sp>
        <p:nvSpPr>
          <p:cNvPr id="24" name="Google Shape;24;p7"/>
          <p:cNvSpPr/>
          <p:nvPr>
            <p:ph idx="2" type="pic"/>
          </p:nvPr>
        </p:nvSpPr>
        <p:spPr>
          <a:xfrm>
            <a:off x="1748616" y="1374406"/>
            <a:ext cx="2319300" cy="15849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5" name="Google Shape;25;p7"/>
          <p:cNvSpPr/>
          <p:nvPr>
            <p:ph idx="3" type="pic"/>
          </p:nvPr>
        </p:nvSpPr>
        <p:spPr>
          <a:xfrm>
            <a:off x="4986924" y="1374406"/>
            <a:ext cx="2319300" cy="15849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6" name="Google Shape;26;p7"/>
          <p:cNvSpPr txBox="1"/>
          <p:nvPr>
            <p:ph idx="1" type="body"/>
          </p:nvPr>
        </p:nvSpPr>
        <p:spPr>
          <a:xfrm>
            <a:off x="467544" y="195486"/>
            <a:ext cx="8424900" cy="576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7" name="Google Shape;27;p7"/>
          <p:cNvSpPr txBox="1"/>
          <p:nvPr>
            <p:ph idx="4" type="body"/>
          </p:nvPr>
        </p:nvSpPr>
        <p:spPr>
          <a:xfrm>
            <a:off x="467544" y="771550"/>
            <a:ext cx="8424900" cy="288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Images and Contents Layout">
  <p:cSld name="5_Images and Contents Layout">
    <p:spTree>
      <p:nvGrpSpPr>
        <p:cNvPr id="28" name="Shape 28"/>
        <p:cNvGrpSpPr/>
        <p:nvPr/>
      </p:nvGrpSpPr>
      <p:grpSpPr>
        <a:xfrm>
          <a:off x="0" y="0"/>
          <a:ext cx="0" cy="0"/>
          <a:chOff x="0" y="0"/>
          <a:chExt cx="0" cy="0"/>
        </a:xfrm>
      </p:grpSpPr>
      <p:sp>
        <p:nvSpPr>
          <p:cNvPr id="29" name="Google Shape;29;p8"/>
          <p:cNvSpPr/>
          <p:nvPr>
            <p:ph idx="2" type="pic"/>
          </p:nvPr>
        </p:nvSpPr>
        <p:spPr>
          <a:xfrm>
            <a:off x="323528" y="248444"/>
            <a:ext cx="3294000" cy="15123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0" name="Google Shape;30;p8"/>
          <p:cNvSpPr/>
          <p:nvPr>
            <p:ph idx="3" type="pic"/>
          </p:nvPr>
        </p:nvSpPr>
        <p:spPr>
          <a:xfrm>
            <a:off x="3671560" y="1832620"/>
            <a:ext cx="1512000" cy="15123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1" name="Google Shape;31;p8"/>
          <p:cNvSpPr/>
          <p:nvPr>
            <p:ph idx="4" type="pic"/>
          </p:nvPr>
        </p:nvSpPr>
        <p:spPr>
          <a:xfrm>
            <a:off x="2105640" y="3416796"/>
            <a:ext cx="3078000" cy="15123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2" name="Google Shape;32;p8"/>
          <p:cNvSpPr/>
          <p:nvPr>
            <p:ph idx="5" type="pic"/>
          </p:nvPr>
        </p:nvSpPr>
        <p:spPr>
          <a:xfrm>
            <a:off x="323528" y="1832620"/>
            <a:ext cx="1728300" cy="30963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3" name="Google Shape;33;p8"/>
          <p:cNvSpPr/>
          <p:nvPr>
            <p:ph idx="6" type="pic"/>
          </p:nvPr>
        </p:nvSpPr>
        <p:spPr>
          <a:xfrm>
            <a:off x="2105640" y="1832049"/>
            <a:ext cx="1512000" cy="15123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4" name="Google Shape;34;p8"/>
          <p:cNvSpPr/>
          <p:nvPr>
            <p:ph idx="7" type="pic"/>
          </p:nvPr>
        </p:nvSpPr>
        <p:spPr>
          <a:xfrm>
            <a:off x="3671560" y="248444"/>
            <a:ext cx="1512000" cy="15123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Images and Contents Layout">
  <p:cSld name="7_Images and Contents Layout">
    <p:bg>
      <p:bgPr>
        <a:blipFill>
          <a:blip r:embed="rId2">
            <a:alphaModFix/>
          </a:blip>
          <a:stretch>
            <a:fillRect/>
          </a:stretch>
        </a:blipFill>
      </p:bgPr>
    </p:bg>
    <p:spTree>
      <p:nvGrpSpPr>
        <p:cNvPr id="35" name="Shape 35"/>
        <p:cNvGrpSpPr/>
        <p:nvPr/>
      </p:nvGrpSpPr>
      <p:grpSpPr>
        <a:xfrm>
          <a:off x="0" y="0"/>
          <a:ext cx="0" cy="0"/>
          <a:chOff x="0" y="0"/>
          <a:chExt cx="0" cy="0"/>
        </a:xfrm>
      </p:grpSpPr>
      <p:pic>
        <p:nvPicPr>
          <p:cNvPr descr="D:\Fullppt\PNG이미지\핸드폰2.png" id="36" name="Google Shape;36;p9"/>
          <p:cNvPicPr preferRelativeResize="0"/>
          <p:nvPr/>
        </p:nvPicPr>
        <p:blipFill rotWithShape="1">
          <a:blip r:embed="rId3">
            <a:alphaModFix/>
          </a:blip>
          <a:srcRect b="0" l="0" r="0" t="0"/>
          <a:stretch/>
        </p:blipFill>
        <p:spPr>
          <a:xfrm>
            <a:off x="5940152" y="1023301"/>
            <a:ext cx="3024336" cy="3662411"/>
          </a:xfrm>
          <a:prstGeom prst="rect">
            <a:avLst/>
          </a:prstGeom>
          <a:noFill/>
          <a:ln>
            <a:noFill/>
          </a:ln>
        </p:spPr>
      </p:pic>
      <p:sp>
        <p:nvSpPr>
          <p:cNvPr id="37" name="Google Shape;37;p9"/>
          <p:cNvSpPr/>
          <p:nvPr>
            <p:ph idx="2" type="pic"/>
          </p:nvPr>
        </p:nvSpPr>
        <p:spPr>
          <a:xfrm>
            <a:off x="6687664" y="1164297"/>
            <a:ext cx="1744200" cy="26943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8" name="Google Shape;38;p9"/>
          <p:cNvSpPr/>
          <p:nvPr>
            <p:ph idx="3" type="pic"/>
          </p:nvPr>
        </p:nvSpPr>
        <p:spPr>
          <a:xfrm>
            <a:off x="5196830" y="1426241"/>
            <a:ext cx="1744200" cy="26943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9" name="Google Shape;39;p9"/>
          <p:cNvSpPr txBox="1"/>
          <p:nvPr>
            <p:ph idx="1" type="body"/>
          </p:nvPr>
        </p:nvSpPr>
        <p:spPr>
          <a:xfrm>
            <a:off x="467544" y="195486"/>
            <a:ext cx="8424900" cy="576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0" name="Google Shape;40;p9"/>
          <p:cNvSpPr txBox="1"/>
          <p:nvPr>
            <p:ph idx="4" type="body"/>
          </p:nvPr>
        </p:nvSpPr>
        <p:spPr>
          <a:xfrm>
            <a:off x="467544" y="771550"/>
            <a:ext cx="8424900" cy="288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Basic Layout">
  <p:cSld name="6_Basic Layout">
    <p:bg>
      <p:bgPr>
        <a:blipFill>
          <a:blip r:embed="rId2">
            <a:alphaModFix/>
          </a:blip>
          <a:stretch>
            <a:fillRect/>
          </a:stretch>
        </a:blipFill>
      </p:bgPr>
    </p:bg>
    <p:spTree>
      <p:nvGrpSpPr>
        <p:cNvPr id="41" name="Shape 41"/>
        <p:cNvGrpSpPr/>
        <p:nvPr/>
      </p:nvGrpSpPr>
      <p:grpSpPr>
        <a:xfrm>
          <a:off x="0" y="0"/>
          <a:ext cx="0" cy="0"/>
          <a:chOff x="0" y="0"/>
          <a:chExt cx="0" cy="0"/>
        </a:xfrm>
      </p:grpSpPr>
      <p:sp>
        <p:nvSpPr>
          <p:cNvPr id="42" name="Google Shape;42;p10"/>
          <p:cNvSpPr txBox="1"/>
          <p:nvPr>
            <p:ph idx="1" type="body"/>
          </p:nvPr>
        </p:nvSpPr>
        <p:spPr>
          <a:xfrm>
            <a:off x="467544" y="195486"/>
            <a:ext cx="8424900" cy="576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3" name="Google Shape;43;p10"/>
          <p:cNvSpPr txBox="1"/>
          <p:nvPr>
            <p:ph idx="2" type="body"/>
          </p:nvPr>
        </p:nvSpPr>
        <p:spPr>
          <a:xfrm>
            <a:off x="467544" y="771550"/>
            <a:ext cx="8424900" cy="288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D:\Fullppt\005-PNG이미지\노트북.png" id="44" name="Google Shape;44;p10"/>
          <p:cNvPicPr preferRelativeResize="0"/>
          <p:nvPr/>
        </p:nvPicPr>
        <p:blipFill rotWithShape="1">
          <a:blip r:embed="rId3">
            <a:alphaModFix/>
          </a:blip>
          <a:srcRect b="0" l="0" r="0" t="0"/>
          <a:stretch/>
        </p:blipFill>
        <p:spPr>
          <a:xfrm>
            <a:off x="3635896" y="1019175"/>
            <a:ext cx="6011912" cy="3057758"/>
          </a:xfrm>
          <a:prstGeom prst="rect">
            <a:avLst/>
          </a:prstGeom>
          <a:noFill/>
          <a:ln>
            <a:noFill/>
          </a:ln>
        </p:spPr>
      </p:pic>
      <p:sp>
        <p:nvSpPr>
          <p:cNvPr id="45" name="Google Shape;45;p10"/>
          <p:cNvSpPr/>
          <p:nvPr>
            <p:ph idx="3" type="pic"/>
          </p:nvPr>
        </p:nvSpPr>
        <p:spPr>
          <a:xfrm>
            <a:off x="5283453" y="1415430"/>
            <a:ext cx="2834100" cy="2114100"/>
          </a:xfrm>
          <a:prstGeom prst="rect">
            <a:avLst/>
          </a:prstGeom>
          <a:solidFill>
            <a:srgbClr val="F2F2F2"/>
          </a:solidFill>
          <a:ln>
            <a:noFill/>
          </a:ln>
        </p:spPr>
        <p:txBody>
          <a:bodyPr anchorCtr="0" anchor="ctr" bIns="45700" lIns="91425" spcFirstLastPara="1" rIns="91425" wrap="square" tIns="45700">
            <a:noAutofit/>
          </a:bodyPr>
          <a:lstStyle>
            <a:lvl1pPr lvl="0" marR="0" rtl="0" algn="ctr">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33.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0.jpg"/><Relationship Id="rId4" Type="http://schemas.openxmlformats.org/officeDocument/2006/relationships/image" Target="../media/image27.jpg"/><Relationship Id="rId5" Type="http://schemas.openxmlformats.org/officeDocument/2006/relationships/image" Target="../media/image22.jpg"/><Relationship Id="rId6"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6.jpg"/><Relationship Id="rId4" Type="http://schemas.openxmlformats.org/officeDocument/2006/relationships/image" Target="../media/image25.jpg"/><Relationship Id="rId5" Type="http://schemas.openxmlformats.org/officeDocument/2006/relationships/image" Target="../media/image28.jpg"/><Relationship Id="rId6"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34.jpg"/><Relationship Id="rId4" Type="http://schemas.openxmlformats.org/officeDocument/2006/relationships/image" Target="../media/image39.jpg"/><Relationship Id="rId5" Type="http://schemas.openxmlformats.org/officeDocument/2006/relationships/image" Target="../media/image42.jpg"/><Relationship Id="rId6" Type="http://schemas.openxmlformats.org/officeDocument/2006/relationships/image" Target="../media/image37.jpg"/><Relationship Id="rId7"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35.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hyperlink" Target="http://www.pbs.org/wgbh/nova/evolution/dawn-of-humanity.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1"/>
          <p:cNvSpPr txBox="1"/>
          <p:nvPr>
            <p:ph type="ctrTitle"/>
          </p:nvPr>
        </p:nvSpPr>
        <p:spPr>
          <a:xfrm>
            <a:off x="572050" y="607800"/>
            <a:ext cx="8520600" cy="10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500">
                <a:latin typeface="Lora"/>
                <a:ea typeface="Lora"/>
                <a:cs typeface="Lora"/>
                <a:sym typeface="Lora"/>
              </a:rPr>
              <a:t>Hands-on Human Evolution</a:t>
            </a:r>
            <a:endParaRPr sz="4500">
              <a:latin typeface="Lora"/>
              <a:ea typeface="Lora"/>
              <a:cs typeface="Lora"/>
              <a:sym typeface="Lora"/>
            </a:endParaRPr>
          </a:p>
        </p:txBody>
      </p:sp>
      <p:pic>
        <p:nvPicPr>
          <p:cNvPr id="110" name="Google Shape;110;p21"/>
          <p:cNvPicPr preferRelativeResize="0"/>
          <p:nvPr/>
        </p:nvPicPr>
        <p:blipFill>
          <a:blip r:embed="rId3">
            <a:alphaModFix/>
          </a:blip>
          <a:stretch>
            <a:fillRect/>
          </a:stretch>
        </p:blipFill>
        <p:spPr>
          <a:xfrm>
            <a:off x="8169025" y="22400"/>
            <a:ext cx="923625" cy="923625"/>
          </a:xfrm>
          <a:prstGeom prst="rect">
            <a:avLst/>
          </a:prstGeom>
          <a:noFill/>
          <a:ln>
            <a:noFill/>
          </a:ln>
        </p:spPr>
      </p:pic>
      <p:pic>
        <p:nvPicPr>
          <p:cNvPr id="111" name="Google Shape;111;p21"/>
          <p:cNvPicPr preferRelativeResize="0"/>
          <p:nvPr/>
        </p:nvPicPr>
        <p:blipFill>
          <a:blip r:embed="rId4">
            <a:alphaModFix/>
          </a:blip>
          <a:stretch>
            <a:fillRect/>
          </a:stretch>
        </p:blipFill>
        <p:spPr>
          <a:xfrm>
            <a:off x="835926" y="1660550"/>
            <a:ext cx="3458727" cy="1636249"/>
          </a:xfrm>
          <a:prstGeom prst="rect">
            <a:avLst/>
          </a:prstGeom>
          <a:noFill/>
          <a:ln>
            <a:noFill/>
          </a:ln>
        </p:spPr>
      </p:pic>
      <p:pic>
        <p:nvPicPr>
          <p:cNvPr id="112" name="Google Shape;112;p21"/>
          <p:cNvPicPr preferRelativeResize="0"/>
          <p:nvPr/>
        </p:nvPicPr>
        <p:blipFill>
          <a:blip r:embed="rId5">
            <a:alphaModFix/>
          </a:blip>
          <a:stretch>
            <a:fillRect/>
          </a:stretch>
        </p:blipFill>
        <p:spPr>
          <a:xfrm>
            <a:off x="4726675" y="1689525"/>
            <a:ext cx="3099548" cy="1578275"/>
          </a:xfrm>
          <a:prstGeom prst="rect">
            <a:avLst/>
          </a:prstGeom>
          <a:noFill/>
          <a:ln>
            <a:noFill/>
          </a:ln>
        </p:spPr>
      </p:pic>
      <p:pic>
        <p:nvPicPr>
          <p:cNvPr id="113" name="Google Shape;113;p21"/>
          <p:cNvPicPr preferRelativeResize="0"/>
          <p:nvPr/>
        </p:nvPicPr>
        <p:blipFill>
          <a:blip r:embed="rId6">
            <a:alphaModFix/>
          </a:blip>
          <a:stretch>
            <a:fillRect/>
          </a:stretch>
        </p:blipFill>
        <p:spPr>
          <a:xfrm>
            <a:off x="967825" y="3334945"/>
            <a:ext cx="3458726" cy="1788861"/>
          </a:xfrm>
          <a:prstGeom prst="rect">
            <a:avLst/>
          </a:prstGeom>
          <a:noFill/>
          <a:ln>
            <a:noFill/>
          </a:ln>
        </p:spPr>
      </p:pic>
      <p:pic>
        <p:nvPicPr>
          <p:cNvPr id="114" name="Google Shape;114;p21"/>
          <p:cNvPicPr preferRelativeResize="0"/>
          <p:nvPr/>
        </p:nvPicPr>
        <p:blipFill>
          <a:blip r:embed="rId7">
            <a:alphaModFix/>
          </a:blip>
          <a:stretch>
            <a:fillRect/>
          </a:stretch>
        </p:blipFill>
        <p:spPr>
          <a:xfrm>
            <a:off x="4765975" y="3630468"/>
            <a:ext cx="3895548" cy="1299925"/>
          </a:xfrm>
          <a:prstGeom prst="rect">
            <a:avLst/>
          </a:prstGeom>
          <a:noFill/>
          <a:ln>
            <a:noFill/>
          </a:ln>
        </p:spPr>
      </p:pic>
      <p:pic>
        <p:nvPicPr>
          <p:cNvPr id="115" name="Google Shape;115;p21"/>
          <p:cNvPicPr preferRelativeResize="0"/>
          <p:nvPr/>
        </p:nvPicPr>
        <p:blipFill>
          <a:blip r:embed="rId8">
            <a:alphaModFix/>
          </a:blip>
          <a:stretch>
            <a:fillRect/>
          </a:stretch>
        </p:blipFill>
        <p:spPr>
          <a:xfrm>
            <a:off x="42800" y="22400"/>
            <a:ext cx="2362077" cy="5854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30"/>
          <p:cNvSpPr txBox="1"/>
          <p:nvPr>
            <p:ph idx="1" type="body"/>
          </p:nvPr>
        </p:nvSpPr>
        <p:spPr>
          <a:xfrm>
            <a:off x="0" y="123478"/>
            <a:ext cx="9144000" cy="576000"/>
          </a:xfrm>
          <a:prstGeom prst="rect">
            <a:avLst/>
          </a:prstGeom>
        </p:spPr>
        <p:txBody>
          <a:bodyPr anchorCtr="0" anchor="ctr" bIns="45700" lIns="91425" spcFirstLastPara="1" rIns="91425" wrap="square" tIns="45700">
            <a:noAutofit/>
          </a:bodyPr>
          <a:lstStyle/>
          <a:p>
            <a:pPr indent="0" lvl="0" marL="0" rtl="0" algn="l">
              <a:spcBef>
                <a:spcPts val="720"/>
              </a:spcBef>
              <a:spcAft>
                <a:spcPts val="0"/>
              </a:spcAft>
              <a:buNone/>
            </a:pPr>
            <a:r>
              <a:rPr lang="en"/>
              <a:t>Human VS. Gorilla </a:t>
            </a:r>
            <a:endParaRPr/>
          </a:p>
        </p:txBody>
      </p:sp>
      <p:sp>
        <p:nvSpPr>
          <p:cNvPr id="200" name="Google Shape;200;p30"/>
          <p:cNvSpPr txBox="1"/>
          <p:nvPr>
            <p:ph idx="2" type="body"/>
          </p:nvPr>
        </p:nvSpPr>
        <p:spPr>
          <a:xfrm>
            <a:off x="0" y="699542"/>
            <a:ext cx="9144000" cy="288000"/>
          </a:xfrm>
          <a:prstGeom prst="rect">
            <a:avLst/>
          </a:prstGeom>
        </p:spPr>
        <p:txBody>
          <a:bodyPr anchorCtr="0" anchor="ctr" bIns="45700" lIns="91425" spcFirstLastPara="1" rIns="91425" wrap="square" tIns="45700">
            <a:noAutofit/>
          </a:bodyPr>
          <a:lstStyle/>
          <a:p>
            <a:pPr indent="0" lvl="0" marL="0" rtl="0" algn="ctr">
              <a:spcBef>
                <a:spcPts val="280"/>
              </a:spcBef>
              <a:spcAft>
                <a:spcPts val="0"/>
              </a:spcAft>
              <a:buNone/>
            </a:pPr>
            <a:r>
              <a:rPr lang="en"/>
              <a:t>What features are extremely different? Which are similar?</a:t>
            </a:r>
            <a:endParaRPr/>
          </a:p>
        </p:txBody>
      </p:sp>
      <p:pic>
        <p:nvPicPr>
          <p:cNvPr id="201" name="Google Shape;201;p30"/>
          <p:cNvPicPr preferRelativeResize="0"/>
          <p:nvPr/>
        </p:nvPicPr>
        <p:blipFill rotWithShape="1">
          <a:blip r:embed="rId3">
            <a:alphaModFix/>
          </a:blip>
          <a:srcRect b="50531" l="0" r="0" t="0"/>
          <a:stretch/>
        </p:blipFill>
        <p:spPr>
          <a:xfrm>
            <a:off x="-38675" y="1247825"/>
            <a:ext cx="5003424" cy="3052599"/>
          </a:xfrm>
          <a:prstGeom prst="rect">
            <a:avLst/>
          </a:prstGeom>
          <a:noFill/>
          <a:ln>
            <a:noFill/>
          </a:ln>
        </p:spPr>
      </p:pic>
      <p:pic>
        <p:nvPicPr>
          <p:cNvPr id="202" name="Google Shape;202;p30"/>
          <p:cNvPicPr preferRelativeResize="0"/>
          <p:nvPr/>
        </p:nvPicPr>
        <p:blipFill rotWithShape="1">
          <a:blip r:embed="rId4">
            <a:alphaModFix/>
          </a:blip>
          <a:srcRect b="0" l="0" r="-1122" t="48325"/>
          <a:stretch/>
        </p:blipFill>
        <p:spPr>
          <a:xfrm>
            <a:off x="4688025" y="1419072"/>
            <a:ext cx="4572001" cy="288135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1"/>
          <p:cNvSpPr txBox="1"/>
          <p:nvPr>
            <p:ph idx="1" type="body"/>
          </p:nvPr>
        </p:nvSpPr>
        <p:spPr>
          <a:xfrm>
            <a:off x="0" y="12347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Important Cranium Terminology</a:t>
            </a:r>
            <a:endParaRPr/>
          </a:p>
        </p:txBody>
      </p:sp>
      <p:sp>
        <p:nvSpPr>
          <p:cNvPr id="208" name="Google Shape;208;p31"/>
          <p:cNvSpPr txBox="1"/>
          <p:nvPr/>
        </p:nvSpPr>
        <p:spPr>
          <a:xfrm>
            <a:off x="216575" y="876100"/>
            <a:ext cx="81105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6AA84F"/>
                </a:solidFill>
              </a:rPr>
              <a:t>Foramen Magnum</a:t>
            </a:r>
            <a:r>
              <a:rPr lang="en" sz="1600"/>
              <a:t> - Hole at the base of the skull where the where the spinal cord exits</a:t>
            </a:r>
            <a:endParaRPr sz="1600"/>
          </a:p>
        </p:txBody>
      </p:sp>
      <p:sp>
        <p:nvSpPr>
          <p:cNvPr id="209" name="Google Shape;209;p31"/>
          <p:cNvSpPr txBox="1"/>
          <p:nvPr/>
        </p:nvSpPr>
        <p:spPr>
          <a:xfrm>
            <a:off x="216575" y="1972325"/>
            <a:ext cx="79650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9900"/>
                </a:solidFill>
              </a:rPr>
              <a:t>Zygomatic Arches</a:t>
            </a:r>
            <a:r>
              <a:rPr lang="en" sz="1600"/>
              <a:t> -  Cheek bones that extend from the side of the skull </a:t>
            </a:r>
            <a:endParaRPr sz="1600"/>
          </a:p>
        </p:txBody>
      </p:sp>
      <p:sp>
        <p:nvSpPr>
          <p:cNvPr id="210" name="Google Shape;210;p31"/>
          <p:cNvSpPr txBox="1"/>
          <p:nvPr/>
        </p:nvSpPr>
        <p:spPr>
          <a:xfrm>
            <a:off x="255225" y="2892750"/>
            <a:ext cx="44550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00FF"/>
                </a:solidFill>
              </a:rPr>
              <a:t>Brow Ridge</a:t>
            </a:r>
            <a:r>
              <a:rPr lang="en" sz="1600"/>
              <a:t> - Bony ridge located above the eye sockets </a:t>
            </a:r>
            <a:endParaRPr sz="1600"/>
          </a:p>
        </p:txBody>
      </p:sp>
      <p:sp>
        <p:nvSpPr>
          <p:cNvPr id="211" name="Google Shape;211;p31"/>
          <p:cNvSpPr txBox="1"/>
          <p:nvPr/>
        </p:nvSpPr>
        <p:spPr>
          <a:xfrm>
            <a:off x="216575" y="3765075"/>
            <a:ext cx="44550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9900FF"/>
                </a:solidFill>
              </a:rPr>
              <a:t>Nuchal Crest</a:t>
            </a:r>
            <a:r>
              <a:rPr lang="en"/>
              <a:t> - A bony ridge that runs laterally around the back of the skull centered on the externa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pic>
        <p:nvPicPr>
          <p:cNvPr id="216" name="Google Shape;216;p32"/>
          <p:cNvPicPr preferRelativeResize="0"/>
          <p:nvPr/>
        </p:nvPicPr>
        <p:blipFill rotWithShape="1">
          <a:blip r:embed="rId3">
            <a:alphaModFix/>
          </a:blip>
          <a:srcRect b="1250" l="0" r="0" t="-1250"/>
          <a:stretch/>
        </p:blipFill>
        <p:spPr>
          <a:xfrm>
            <a:off x="-49900" y="840225"/>
            <a:ext cx="4115200" cy="4115200"/>
          </a:xfrm>
          <a:prstGeom prst="rect">
            <a:avLst/>
          </a:prstGeom>
          <a:noFill/>
          <a:ln>
            <a:noFill/>
          </a:ln>
        </p:spPr>
      </p:pic>
      <p:pic>
        <p:nvPicPr>
          <p:cNvPr id="217" name="Google Shape;217;p32"/>
          <p:cNvPicPr preferRelativeResize="0"/>
          <p:nvPr/>
        </p:nvPicPr>
        <p:blipFill>
          <a:blip r:embed="rId4">
            <a:alphaModFix/>
          </a:blip>
          <a:stretch>
            <a:fillRect/>
          </a:stretch>
        </p:blipFill>
        <p:spPr>
          <a:xfrm>
            <a:off x="4696575" y="634863"/>
            <a:ext cx="4410375" cy="4410375"/>
          </a:xfrm>
          <a:prstGeom prst="rect">
            <a:avLst/>
          </a:prstGeom>
          <a:noFill/>
          <a:ln>
            <a:noFill/>
          </a:ln>
        </p:spPr>
      </p:pic>
      <p:cxnSp>
        <p:nvCxnSpPr>
          <p:cNvPr id="218" name="Google Shape;218;p32"/>
          <p:cNvCxnSpPr/>
          <p:nvPr/>
        </p:nvCxnSpPr>
        <p:spPr>
          <a:xfrm flipH="1">
            <a:off x="3431850" y="1591825"/>
            <a:ext cx="470700" cy="153900"/>
          </a:xfrm>
          <a:prstGeom prst="straightConnector1">
            <a:avLst/>
          </a:prstGeom>
          <a:noFill/>
          <a:ln cap="flat" cmpd="sng" w="28575">
            <a:solidFill>
              <a:srgbClr val="FF00FF"/>
            </a:solidFill>
            <a:prstDash val="solid"/>
            <a:round/>
            <a:headEnd len="med" w="med" type="none"/>
            <a:tailEnd len="med" w="med" type="triangle"/>
          </a:ln>
        </p:spPr>
      </p:cxnSp>
      <p:cxnSp>
        <p:nvCxnSpPr>
          <p:cNvPr id="219" name="Google Shape;219;p32"/>
          <p:cNvCxnSpPr/>
          <p:nvPr/>
        </p:nvCxnSpPr>
        <p:spPr>
          <a:xfrm>
            <a:off x="4886750" y="1600400"/>
            <a:ext cx="633300" cy="761400"/>
          </a:xfrm>
          <a:prstGeom prst="straightConnector1">
            <a:avLst/>
          </a:prstGeom>
          <a:noFill/>
          <a:ln cap="flat" cmpd="sng" w="28575">
            <a:solidFill>
              <a:srgbClr val="FF00FF"/>
            </a:solidFill>
            <a:prstDash val="solid"/>
            <a:round/>
            <a:headEnd len="med" w="med" type="none"/>
            <a:tailEnd len="med" w="med" type="triangle"/>
          </a:ln>
        </p:spPr>
      </p:cxnSp>
      <p:sp>
        <p:nvSpPr>
          <p:cNvPr id="220" name="Google Shape;220;p32"/>
          <p:cNvSpPr txBox="1"/>
          <p:nvPr/>
        </p:nvSpPr>
        <p:spPr>
          <a:xfrm>
            <a:off x="3861650" y="1303825"/>
            <a:ext cx="1215300" cy="2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Brow Ridge</a:t>
            </a:r>
            <a:endParaRPr/>
          </a:p>
        </p:txBody>
      </p:sp>
      <p:sp>
        <p:nvSpPr>
          <p:cNvPr id="221" name="Google Shape;221;p32"/>
          <p:cNvSpPr txBox="1"/>
          <p:nvPr/>
        </p:nvSpPr>
        <p:spPr>
          <a:xfrm>
            <a:off x="402300" y="634863"/>
            <a:ext cx="1035600" cy="34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Sagittal Crest</a:t>
            </a:r>
            <a:endParaRPr/>
          </a:p>
        </p:txBody>
      </p:sp>
      <p:cxnSp>
        <p:nvCxnSpPr>
          <p:cNvPr id="222" name="Google Shape;222;p32"/>
          <p:cNvCxnSpPr/>
          <p:nvPr/>
        </p:nvCxnSpPr>
        <p:spPr>
          <a:xfrm>
            <a:off x="1198275" y="874463"/>
            <a:ext cx="530400" cy="66900"/>
          </a:xfrm>
          <a:prstGeom prst="straightConnector1">
            <a:avLst/>
          </a:prstGeom>
          <a:noFill/>
          <a:ln cap="flat" cmpd="sng" w="28575">
            <a:solidFill>
              <a:schemeClr val="dk2"/>
            </a:solidFill>
            <a:prstDash val="solid"/>
            <a:round/>
            <a:headEnd len="med" w="med" type="none"/>
            <a:tailEnd len="med" w="med" type="triangle"/>
          </a:ln>
        </p:spPr>
      </p:cxnSp>
      <p:cxnSp>
        <p:nvCxnSpPr>
          <p:cNvPr id="223" name="Google Shape;223;p32"/>
          <p:cNvCxnSpPr/>
          <p:nvPr/>
        </p:nvCxnSpPr>
        <p:spPr>
          <a:xfrm rot="10800000">
            <a:off x="3491675" y="3414850"/>
            <a:ext cx="492300" cy="407700"/>
          </a:xfrm>
          <a:prstGeom prst="straightConnector1">
            <a:avLst/>
          </a:prstGeom>
          <a:noFill/>
          <a:ln cap="flat" cmpd="sng" w="28575">
            <a:solidFill>
              <a:srgbClr val="FF9900"/>
            </a:solidFill>
            <a:prstDash val="solid"/>
            <a:round/>
            <a:headEnd len="med" w="med" type="none"/>
            <a:tailEnd len="med" w="med" type="triangle"/>
          </a:ln>
        </p:spPr>
      </p:cxnSp>
      <p:cxnSp>
        <p:nvCxnSpPr>
          <p:cNvPr id="224" name="Google Shape;224;p32"/>
          <p:cNvCxnSpPr/>
          <p:nvPr/>
        </p:nvCxnSpPr>
        <p:spPr>
          <a:xfrm flipH="1" rot="10800000">
            <a:off x="4878175" y="3415450"/>
            <a:ext cx="496500" cy="406500"/>
          </a:xfrm>
          <a:prstGeom prst="straightConnector1">
            <a:avLst/>
          </a:prstGeom>
          <a:noFill/>
          <a:ln cap="flat" cmpd="sng" w="28575">
            <a:solidFill>
              <a:srgbClr val="FF9900"/>
            </a:solidFill>
            <a:prstDash val="solid"/>
            <a:round/>
            <a:headEnd len="med" w="med" type="none"/>
            <a:tailEnd len="med" w="med" type="triangle"/>
          </a:ln>
        </p:spPr>
      </p:cxnSp>
      <p:sp>
        <p:nvSpPr>
          <p:cNvPr id="225" name="Google Shape;225;p32"/>
          <p:cNvSpPr txBox="1"/>
          <p:nvPr/>
        </p:nvSpPr>
        <p:spPr>
          <a:xfrm>
            <a:off x="3808425" y="3603025"/>
            <a:ext cx="1215300" cy="5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Zygomatic</a:t>
            </a:r>
            <a:endParaRPr/>
          </a:p>
          <a:p>
            <a:pPr indent="0" lvl="0" marL="0" rtl="0" algn="ctr">
              <a:spcBef>
                <a:spcPts val="0"/>
              </a:spcBef>
              <a:spcAft>
                <a:spcPts val="0"/>
              </a:spcAft>
              <a:buNone/>
            </a:pPr>
            <a:r>
              <a:rPr lang="en"/>
              <a:t>Arch</a:t>
            </a:r>
            <a:endParaRPr/>
          </a:p>
        </p:txBody>
      </p:sp>
      <p:sp>
        <p:nvSpPr>
          <p:cNvPr id="226" name="Google Shape;226;p32"/>
          <p:cNvSpPr txBox="1"/>
          <p:nvPr/>
        </p:nvSpPr>
        <p:spPr>
          <a:xfrm>
            <a:off x="0" y="0"/>
            <a:ext cx="3289200" cy="47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Gorilla VS Human Skull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33"/>
          <p:cNvSpPr txBox="1"/>
          <p:nvPr>
            <p:ph idx="1" type="body"/>
          </p:nvPr>
        </p:nvSpPr>
        <p:spPr>
          <a:xfrm>
            <a:off x="0" y="12347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Gorilla VS Human Skull </a:t>
            </a:r>
            <a:endParaRPr/>
          </a:p>
        </p:txBody>
      </p:sp>
      <p:pic>
        <p:nvPicPr>
          <p:cNvPr id="232" name="Google Shape;232;p33"/>
          <p:cNvPicPr preferRelativeResize="0"/>
          <p:nvPr/>
        </p:nvPicPr>
        <p:blipFill>
          <a:blip r:embed="rId3">
            <a:alphaModFix/>
          </a:blip>
          <a:stretch>
            <a:fillRect/>
          </a:stretch>
        </p:blipFill>
        <p:spPr>
          <a:xfrm>
            <a:off x="391550" y="1097151"/>
            <a:ext cx="4180450" cy="4180450"/>
          </a:xfrm>
          <a:prstGeom prst="rect">
            <a:avLst/>
          </a:prstGeom>
          <a:noFill/>
          <a:ln>
            <a:noFill/>
          </a:ln>
        </p:spPr>
      </p:pic>
      <p:pic>
        <p:nvPicPr>
          <p:cNvPr id="233" name="Google Shape;233;p33"/>
          <p:cNvPicPr preferRelativeResize="0"/>
          <p:nvPr/>
        </p:nvPicPr>
        <p:blipFill>
          <a:blip r:embed="rId4">
            <a:alphaModFix/>
          </a:blip>
          <a:stretch>
            <a:fillRect/>
          </a:stretch>
        </p:blipFill>
        <p:spPr>
          <a:xfrm flipH="1">
            <a:off x="5009325" y="1139942"/>
            <a:ext cx="3810000" cy="3810000"/>
          </a:xfrm>
          <a:prstGeom prst="rect">
            <a:avLst/>
          </a:prstGeom>
          <a:noFill/>
          <a:ln>
            <a:noFill/>
          </a:ln>
        </p:spPr>
      </p:pic>
      <p:cxnSp>
        <p:nvCxnSpPr>
          <p:cNvPr id="234" name="Google Shape;234;p33"/>
          <p:cNvCxnSpPr/>
          <p:nvPr/>
        </p:nvCxnSpPr>
        <p:spPr>
          <a:xfrm>
            <a:off x="1215275" y="1181025"/>
            <a:ext cx="154200" cy="522300"/>
          </a:xfrm>
          <a:prstGeom prst="straightConnector1">
            <a:avLst/>
          </a:prstGeom>
          <a:noFill/>
          <a:ln cap="flat" cmpd="sng" w="28575">
            <a:solidFill>
              <a:schemeClr val="dk2"/>
            </a:solidFill>
            <a:prstDash val="solid"/>
            <a:round/>
            <a:headEnd len="med" w="med" type="none"/>
            <a:tailEnd len="med" w="med" type="triangle"/>
          </a:ln>
        </p:spPr>
      </p:cxnSp>
      <p:cxnSp>
        <p:nvCxnSpPr>
          <p:cNvPr id="235" name="Google Shape;235;p33"/>
          <p:cNvCxnSpPr/>
          <p:nvPr/>
        </p:nvCxnSpPr>
        <p:spPr>
          <a:xfrm flipH="1">
            <a:off x="3526100" y="1874250"/>
            <a:ext cx="898500" cy="419400"/>
          </a:xfrm>
          <a:prstGeom prst="straightConnector1">
            <a:avLst/>
          </a:prstGeom>
          <a:noFill/>
          <a:ln cap="flat" cmpd="sng" w="28575">
            <a:solidFill>
              <a:srgbClr val="FF00FF"/>
            </a:solidFill>
            <a:prstDash val="solid"/>
            <a:round/>
            <a:headEnd len="med" w="med" type="none"/>
            <a:tailEnd len="med" w="med" type="triangle"/>
          </a:ln>
        </p:spPr>
      </p:cxnSp>
      <p:cxnSp>
        <p:nvCxnSpPr>
          <p:cNvPr id="236" name="Google Shape;236;p33"/>
          <p:cNvCxnSpPr/>
          <p:nvPr/>
        </p:nvCxnSpPr>
        <p:spPr>
          <a:xfrm>
            <a:off x="4715600" y="1874250"/>
            <a:ext cx="539100" cy="958500"/>
          </a:xfrm>
          <a:prstGeom prst="straightConnector1">
            <a:avLst/>
          </a:prstGeom>
          <a:noFill/>
          <a:ln cap="flat" cmpd="sng" w="28575">
            <a:solidFill>
              <a:srgbClr val="FF00FF"/>
            </a:solidFill>
            <a:prstDash val="solid"/>
            <a:round/>
            <a:headEnd len="med" w="med" type="none"/>
            <a:tailEnd len="med" w="med" type="triangle"/>
          </a:ln>
        </p:spPr>
      </p:cxnSp>
      <p:sp>
        <p:nvSpPr>
          <p:cNvPr id="237" name="Google Shape;237;p33"/>
          <p:cNvSpPr txBox="1"/>
          <p:nvPr/>
        </p:nvSpPr>
        <p:spPr>
          <a:xfrm>
            <a:off x="4039400" y="1549050"/>
            <a:ext cx="1215300" cy="2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Brow Ridge</a:t>
            </a:r>
            <a:endParaRPr/>
          </a:p>
        </p:txBody>
      </p:sp>
      <p:sp>
        <p:nvSpPr>
          <p:cNvPr id="238" name="Google Shape;238;p33"/>
          <p:cNvSpPr txBox="1"/>
          <p:nvPr/>
        </p:nvSpPr>
        <p:spPr>
          <a:xfrm>
            <a:off x="710375" y="797638"/>
            <a:ext cx="1035600" cy="34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Sagittal Crest</a:t>
            </a:r>
            <a:endParaRPr/>
          </a:p>
        </p:txBody>
      </p:sp>
      <p:cxnSp>
        <p:nvCxnSpPr>
          <p:cNvPr id="239" name="Google Shape;239;p33"/>
          <p:cNvCxnSpPr/>
          <p:nvPr/>
        </p:nvCxnSpPr>
        <p:spPr>
          <a:xfrm flipH="1" rot="10800000">
            <a:off x="273875" y="2464775"/>
            <a:ext cx="248100" cy="470700"/>
          </a:xfrm>
          <a:prstGeom prst="straightConnector1">
            <a:avLst/>
          </a:prstGeom>
          <a:noFill/>
          <a:ln cap="flat" cmpd="sng" w="28575">
            <a:solidFill>
              <a:srgbClr val="9900FF"/>
            </a:solidFill>
            <a:prstDash val="solid"/>
            <a:round/>
            <a:headEnd len="med" w="med" type="none"/>
            <a:tailEnd len="med" w="med" type="triangle"/>
          </a:ln>
        </p:spPr>
      </p:cxnSp>
      <p:sp>
        <p:nvSpPr>
          <p:cNvPr id="240" name="Google Shape;240;p33"/>
          <p:cNvSpPr txBox="1"/>
          <p:nvPr/>
        </p:nvSpPr>
        <p:spPr>
          <a:xfrm>
            <a:off x="-76900" y="2832750"/>
            <a:ext cx="7530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Nuchal Crest</a:t>
            </a:r>
            <a:endParaRPr/>
          </a:p>
        </p:txBody>
      </p:sp>
      <p:cxnSp>
        <p:nvCxnSpPr>
          <p:cNvPr id="241" name="Google Shape;241;p33"/>
          <p:cNvCxnSpPr/>
          <p:nvPr/>
        </p:nvCxnSpPr>
        <p:spPr>
          <a:xfrm flipH="1" rot="10800000">
            <a:off x="2071100" y="3663100"/>
            <a:ext cx="410700" cy="658800"/>
          </a:xfrm>
          <a:prstGeom prst="straightConnector1">
            <a:avLst/>
          </a:prstGeom>
          <a:noFill/>
          <a:ln cap="flat" cmpd="sng" w="28575">
            <a:solidFill>
              <a:srgbClr val="FF9900"/>
            </a:solidFill>
            <a:prstDash val="solid"/>
            <a:round/>
            <a:headEnd len="med" w="med" type="none"/>
            <a:tailEnd len="med" w="med" type="triangle"/>
          </a:ln>
        </p:spPr>
      </p:cxnSp>
      <p:cxnSp>
        <p:nvCxnSpPr>
          <p:cNvPr id="242" name="Google Shape;242;p33"/>
          <p:cNvCxnSpPr/>
          <p:nvPr/>
        </p:nvCxnSpPr>
        <p:spPr>
          <a:xfrm rot="10800000">
            <a:off x="6350225" y="3782825"/>
            <a:ext cx="633300" cy="701700"/>
          </a:xfrm>
          <a:prstGeom prst="straightConnector1">
            <a:avLst/>
          </a:prstGeom>
          <a:noFill/>
          <a:ln cap="flat" cmpd="sng" w="28575">
            <a:solidFill>
              <a:srgbClr val="FF9900"/>
            </a:solidFill>
            <a:prstDash val="solid"/>
            <a:round/>
            <a:headEnd len="med" w="med" type="none"/>
            <a:tailEnd len="med" w="med" type="triangle"/>
          </a:ln>
        </p:spPr>
      </p:cxnSp>
      <p:sp>
        <p:nvSpPr>
          <p:cNvPr id="243" name="Google Shape;243;p33"/>
          <p:cNvSpPr txBox="1"/>
          <p:nvPr/>
        </p:nvSpPr>
        <p:spPr>
          <a:xfrm>
            <a:off x="1412125" y="4262000"/>
            <a:ext cx="1215300" cy="5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Zygomatic</a:t>
            </a:r>
            <a:endParaRPr/>
          </a:p>
          <a:p>
            <a:pPr indent="0" lvl="0" marL="0" rtl="0" algn="ctr">
              <a:spcBef>
                <a:spcPts val="0"/>
              </a:spcBef>
              <a:spcAft>
                <a:spcPts val="0"/>
              </a:spcAft>
              <a:buNone/>
            </a:pPr>
            <a:r>
              <a:rPr lang="en"/>
              <a:t>Arch</a:t>
            </a:r>
            <a:endParaRPr/>
          </a:p>
        </p:txBody>
      </p:sp>
      <p:sp>
        <p:nvSpPr>
          <p:cNvPr id="244" name="Google Shape;244;p33"/>
          <p:cNvSpPr txBox="1"/>
          <p:nvPr/>
        </p:nvSpPr>
        <p:spPr>
          <a:xfrm>
            <a:off x="6511200" y="4373950"/>
            <a:ext cx="1215300" cy="5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Zygomatic</a:t>
            </a:r>
            <a:endParaRPr/>
          </a:p>
          <a:p>
            <a:pPr indent="0" lvl="0" marL="0" rtl="0" algn="ctr">
              <a:spcBef>
                <a:spcPts val="0"/>
              </a:spcBef>
              <a:spcAft>
                <a:spcPts val="0"/>
              </a:spcAft>
              <a:buNone/>
            </a:pPr>
            <a:r>
              <a:rPr lang="en"/>
              <a:t>Arch</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34"/>
          <p:cNvSpPr txBox="1"/>
          <p:nvPr>
            <p:ph idx="1" type="body"/>
          </p:nvPr>
        </p:nvSpPr>
        <p:spPr>
          <a:xfrm>
            <a:off x="0" y="3"/>
            <a:ext cx="9144000" cy="576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 sz="1800">
                <a:solidFill>
                  <a:srgbClr val="FF0000"/>
                </a:solidFill>
              </a:rPr>
              <a:t>Take a look at the upper mandible, is there anything that you notice? Keep a look out for the upper mandible when checking out the skulls!</a:t>
            </a:r>
            <a:endParaRPr sz="1800">
              <a:solidFill>
                <a:srgbClr val="FF0000"/>
              </a:solidFill>
            </a:endParaRPr>
          </a:p>
        </p:txBody>
      </p:sp>
      <p:pic>
        <p:nvPicPr>
          <p:cNvPr id="250" name="Google Shape;250;p34"/>
          <p:cNvPicPr preferRelativeResize="0"/>
          <p:nvPr/>
        </p:nvPicPr>
        <p:blipFill>
          <a:blip r:embed="rId3">
            <a:alphaModFix/>
          </a:blip>
          <a:stretch>
            <a:fillRect/>
          </a:stretch>
        </p:blipFill>
        <p:spPr>
          <a:xfrm>
            <a:off x="4133450" y="1046750"/>
            <a:ext cx="3954525" cy="4040850"/>
          </a:xfrm>
          <a:prstGeom prst="rect">
            <a:avLst/>
          </a:prstGeom>
          <a:noFill/>
          <a:ln>
            <a:noFill/>
          </a:ln>
        </p:spPr>
      </p:pic>
      <p:pic>
        <p:nvPicPr>
          <p:cNvPr id="251" name="Google Shape;251;p34"/>
          <p:cNvPicPr preferRelativeResize="0"/>
          <p:nvPr/>
        </p:nvPicPr>
        <p:blipFill>
          <a:blip r:embed="rId4">
            <a:alphaModFix/>
          </a:blip>
          <a:stretch>
            <a:fillRect/>
          </a:stretch>
        </p:blipFill>
        <p:spPr>
          <a:xfrm>
            <a:off x="441275" y="1102667"/>
            <a:ext cx="3810000" cy="3810000"/>
          </a:xfrm>
          <a:prstGeom prst="rect">
            <a:avLst/>
          </a:prstGeom>
          <a:noFill/>
          <a:ln>
            <a:noFill/>
          </a:ln>
        </p:spPr>
      </p:pic>
      <p:cxnSp>
        <p:nvCxnSpPr>
          <p:cNvPr id="252" name="Google Shape;252;p34"/>
          <p:cNvCxnSpPr/>
          <p:nvPr/>
        </p:nvCxnSpPr>
        <p:spPr>
          <a:xfrm rot="10800000">
            <a:off x="2678250" y="4210775"/>
            <a:ext cx="1207200" cy="119700"/>
          </a:xfrm>
          <a:prstGeom prst="straightConnector1">
            <a:avLst/>
          </a:prstGeom>
          <a:noFill/>
          <a:ln cap="flat" cmpd="sng" w="28575">
            <a:solidFill>
              <a:srgbClr val="FFFF00"/>
            </a:solidFill>
            <a:prstDash val="solid"/>
            <a:round/>
            <a:headEnd len="med" w="med" type="none"/>
            <a:tailEnd len="med" w="med" type="triangle"/>
          </a:ln>
        </p:spPr>
      </p:cxnSp>
      <p:cxnSp>
        <p:nvCxnSpPr>
          <p:cNvPr id="253" name="Google Shape;253;p34"/>
          <p:cNvCxnSpPr/>
          <p:nvPr/>
        </p:nvCxnSpPr>
        <p:spPr>
          <a:xfrm flipH="1" rot="10800000">
            <a:off x="4758375" y="3893775"/>
            <a:ext cx="975600" cy="393900"/>
          </a:xfrm>
          <a:prstGeom prst="straightConnector1">
            <a:avLst/>
          </a:prstGeom>
          <a:noFill/>
          <a:ln cap="flat" cmpd="sng" w="28575">
            <a:solidFill>
              <a:srgbClr val="FFFF00"/>
            </a:solidFill>
            <a:prstDash val="solid"/>
            <a:round/>
            <a:headEnd len="med" w="med" type="none"/>
            <a:tailEnd len="med" w="med" type="triangle"/>
          </a:ln>
        </p:spPr>
      </p:cxnSp>
      <p:sp>
        <p:nvSpPr>
          <p:cNvPr id="254" name="Google Shape;254;p34"/>
          <p:cNvSpPr txBox="1"/>
          <p:nvPr/>
        </p:nvSpPr>
        <p:spPr>
          <a:xfrm>
            <a:off x="3825525" y="4125075"/>
            <a:ext cx="975600" cy="5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Foramen </a:t>
            </a:r>
            <a:endParaRPr/>
          </a:p>
          <a:p>
            <a:pPr indent="0" lvl="0" marL="0" rtl="0" algn="ctr">
              <a:spcBef>
                <a:spcPts val="0"/>
              </a:spcBef>
              <a:spcAft>
                <a:spcPts val="0"/>
              </a:spcAft>
              <a:buNone/>
            </a:pPr>
            <a:r>
              <a:rPr lang="en"/>
              <a:t>Magnum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5"/>
          <p:cNvSpPr txBox="1"/>
          <p:nvPr>
            <p:ph idx="1" type="body"/>
          </p:nvPr>
        </p:nvSpPr>
        <p:spPr>
          <a:xfrm>
            <a:off x="0" y="12347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Meet the Skulls!</a:t>
            </a:r>
            <a:endParaRPr/>
          </a:p>
        </p:txBody>
      </p:sp>
      <p:pic>
        <p:nvPicPr>
          <p:cNvPr id="260" name="Google Shape;260;p35"/>
          <p:cNvPicPr preferRelativeResize="0"/>
          <p:nvPr/>
        </p:nvPicPr>
        <p:blipFill>
          <a:blip r:embed="rId3">
            <a:alphaModFix/>
          </a:blip>
          <a:stretch>
            <a:fillRect/>
          </a:stretch>
        </p:blipFill>
        <p:spPr>
          <a:xfrm>
            <a:off x="180375" y="1072875"/>
            <a:ext cx="1992650" cy="1992650"/>
          </a:xfrm>
          <a:prstGeom prst="rect">
            <a:avLst/>
          </a:prstGeom>
          <a:noFill/>
          <a:ln>
            <a:noFill/>
          </a:ln>
        </p:spPr>
      </p:pic>
      <p:pic>
        <p:nvPicPr>
          <p:cNvPr id="261" name="Google Shape;261;p35"/>
          <p:cNvPicPr preferRelativeResize="0"/>
          <p:nvPr/>
        </p:nvPicPr>
        <p:blipFill>
          <a:blip r:embed="rId4">
            <a:alphaModFix/>
          </a:blip>
          <a:stretch>
            <a:fillRect/>
          </a:stretch>
        </p:blipFill>
        <p:spPr>
          <a:xfrm>
            <a:off x="6894025" y="3022863"/>
            <a:ext cx="2078002" cy="2077975"/>
          </a:xfrm>
          <a:prstGeom prst="rect">
            <a:avLst/>
          </a:prstGeom>
          <a:noFill/>
          <a:ln>
            <a:noFill/>
          </a:ln>
        </p:spPr>
      </p:pic>
      <p:pic>
        <p:nvPicPr>
          <p:cNvPr id="262" name="Google Shape;262;p35"/>
          <p:cNvPicPr preferRelativeResize="0"/>
          <p:nvPr/>
        </p:nvPicPr>
        <p:blipFill>
          <a:blip r:embed="rId5">
            <a:alphaModFix/>
          </a:blip>
          <a:stretch>
            <a:fillRect/>
          </a:stretch>
        </p:blipFill>
        <p:spPr>
          <a:xfrm>
            <a:off x="4665200" y="987549"/>
            <a:ext cx="1992650" cy="1992650"/>
          </a:xfrm>
          <a:prstGeom prst="rect">
            <a:avLst/>
          </a:prstGeom>
          <a:noFill/>
          <a:ln>
            <a:noFill/>
          </a:ln>
        </p:spPr>
      </p:pic>
      <p:pic>
        <p:nvPicPr>
          <p:cNvPr id="263" name="Google Shape;263;p35"/>
          <p:cNvPicPr preferRelativeResize="0"/>
          <p:nvPr/>
        </p:nvPicPr>
        <p:blipFill>
          <a:blip r:embed="rId6">
            <a:alphaModFix/>
          </a:blip>
          <a:stretch>
            <a:fillRect/>
          </a:stretch>
        </p:blipFill>
        <p:spPr>
          <a:xfrm>
            <a:off x="2503575" y="3065527"/>
            <a:ext cx="1992650" cy="1992650"/>
          </a:xfrm>
          <a:prstGeom prst="rect">
            <a:avLst/>
          </a:prstGeom>
          <a:noFill/>
          <a:ln>
            <a:noFill/>
          </a:ln>
        </p:spPr>
      </p:pic>
      <p:sp>
        <p:nvSpPr>
          <p:cNvPr id="264" name="Google Shape;264;p35"/>
          <p:cNvSpPr txBox="1"/>
          <p:nvPr/>
        </p:nvSpPr>
        <p:spPr>
          <a:xfrm>
            <a:off x="412600" y="3065525"/>
            <a:ext cx="1528200" cy="5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Australopithecus africanus</a:t>
            </a:r>
            <a:endParaRPr/>
          </a:p>
        </p:txBody>
      </p:sp>
      <p:sp>
        <p:nvSpPr>
          <p:cNvPr id="265" name="Google Shape;265;p35"/>
          <p:cNvSpPr txBox="1"/>
          <p:nvPr/>
        </p:nvSpPr>
        <p:spPr>
          <a:xfrm>
            <a:off x="2889550" y="2481525"/>
            <a:ext cx="1220700" cy="45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Homo erectus</a:t>
            </a:r>
            <a:endParaRPr/>
          </a:p>
        </p:txBody>
      </p:sp>
      <p:sp>
        <p:nvSpPr>
          <p:cNvPr id="266" name="Google Shape;266;p35"/>
          <p:cNvSpPr txBox="1"/>
          <p:nvPr/>
        </p:nvSpPr>
        <p:spPr>
          <a:xfrm>
            <a:off x="4957150" y="3022875"/>
            <a:ext cx="1700700" cy="62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Paranthropus boisei</a:t>
            </a:r>
            <a:br>
              <a:rPr lang="en"/>
            </a:br>
            <a:endParaRPr/>
          </a:p>
          <a:p>
            <a:pPr indent="0" lvl="0" marL="0" rtl="0" algn="ctr">
              <a:spcBef>
                <a:spcPts val="0"/>
              </a:spcBef>
              <a:spcAft>
                <a:spcPts val="0"/>
              </a:spcAft>
              <a:buNone/>
            </a:pPr>
            <a:r>
              <a:rPr lang="en"/>
              <a:t> (Australopitecus boisei)</a:t>
            </a:r>
            <a:endParaRPr/>
          </a:p>
        </p:txBody>
      </p:sp>
      <p:sp>
        <p:nvSpPr>
          <p:cNvPr id="267" name="Google Shape;267;p35"/>
          <p:cNvSpPr txBox="1"/>
          <p:nvPr/>
        </p:nvSpPr>
        <p:spPr>
          <a:xfrm>
            <a:off x="7175525" y="2258700"/>
            <a:ext cx="1700700" cy="62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Australopithecus afarensis</a:t>
            </a:r>
            <a:endParaRPr/>
          </a:p>
          <a:p>
            <a:pPr indent="0" lvl="0" marL="0" rtl="0" algn="ctr">
              <a:spcBef>
                <a:spcPts val="0"/>
              </a:spcBef>
              <a:spcAft>
                <a:spcPts val="0"/>
              </a:spcAft>
              <a:buNone/>
            </a:pPr>
            <a:r>
              <a:rPr lang="en"/>
              <a:t>“Lucy”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6"/>
          <p:cNvSpPr txBox="1"/>
          <p:nvPr>
            <p:ph idx="1" type="body"/>
          </p:nvPr>
        </p:nvSpPr>
        <p:spPr>
          <a:xfrm>
            <a:off x="0" y="3"/>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Meet the Skulls!</a:t>
            </a:r>
            <a:endParaRPr/>
          </a:p>
        </p:txBody>
      </p:sp>
      <p:pic>
        <p:nvPicPr>
          <p:cNvPr id="273" name="Google Shape;273;p36"/>
          <p:cNvPicPr preferRelativeResize="0"/>
          <p:nvPr/>
        </p:nvPicPr>
        <p:blipFill>
          <a:blip r:embed="rId3">
            <a:alphaModFix/>
          </a:blip>
          <a:stretch>
            <a:fillRect/>
          </a:stretch>
        </p:blipFill>
        <p:spPr>
          <a:xfrm>
            <a:off x="111825" y="2956088"/>
            <a:ext cx="2254926" cy="2096524"/>
          </a:xfrm>
          <a:prstGeom prst="rect">
            <a:avLst/>
          </a:prstGeom>
          <a:noFill/>
          <a:ln>
            <a:noFill/>
          </a:ln>
        </p:spPr>
      </p:pic>
      <p:pic>
        <p:nvPicPr>
          <p:cNvPr id="274" name="Google Shape;274;p36"/>
          <p:cNvPicPr preferRelativeResize="0"/>
          <p:nvPr/>
        </p:nvPicPr>
        <p:blipFill>
          <a:blip r:embed="rId4">
            <a:alphaModFix/>
          </a:blip>
          <a:stretch>
            <a:fillRect/>
          </a:stretch>
        </p:blipFill>
        <p:spPr>
          <a:xfrm>
            <a:off x="2480400" y="859587"/>
            <a:ext cx="2096500" cy="2096500"/>
          </a:xfrm>
          <a:prstGeom prst="rect">
            <a:avLst/>
          </a:prstGeom>
          <a:noFill/>
          <a:ln>
            <a:noFill/>
          </a:ln>
        </p:spPr>
      </p:pic>
      <p:pic>
        <p:nvPicPr>
          <p:cNvPr id="275" name="Google Shape;275;p36"/>
          <p:cNvPicPr preferRelativeResize="0"/>
          <p:nvPr/>
        </p:nvPicPr>
        <p:blipFill>
          <a:blip r:embed="rId5">
            <a:alphaModFix/>
          </a:blip>
          <a:stretch>
            <a:fillRect/>
          </a:stretch>
        </p:blipFill>
        <p:spPr>
          <a:xfrm>
            <a:off x="7009125" y="861700"/>
            <a:ext cx="2049925" cy="2049925"/>
          </a:xfrm>
          <a:prstGeom prst="rect">
            <a:avLst/>
          </a:prstGeom>
          <a:noFill/>
          <a:ln>
            <a:noFill/>
          </a:ln>
        </p:spPr>
      </p:pic>
      <p:pic>
        <p:nvPicPr>
          <p:cNvPr id="276" name="Google Shape;276;p36"/>
          <p:cNvPicPr preferRelativeResize="0"/>
          <p:nvPr/>
        </p:nvPicPr>
        <p:blipFill>
          <a:blip r:embed="rId6">
            <a:alphaModFix/>
          </a:blip>
          <a:stretch>
            <a:fillRect/>
          </a:stretch>
        </p:blipFill>
        <p:spPr>
          <a:xfrm>
            <a:off x="4782575" y="2979388"/>
            <a:ext cx="2190750" cy="2049925"/>
          </a:xfrm>
          <a:prstGeom prst="rect">
            <a:avLst/>
          </a:prstGeom>
          <a:noFill/>
          <a:ln>
            <a:noFill/>
          </a:ln>
        </p:spPr>
      </p:pic>
      <p:sp>
        <p:nvSpPr>
          <p:cNvPr id="277" name="Google Shape;277;p36"/>
          <p:cNvSpPr txBox="1"/>
          <p:nvPr/>
        </p:nvSpPr>
        <p:spPr>
          <a:xfrm>
            <a:off x="483000" y="2224275"/>
            <a:ext cx="1658700" cy="5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Ardipithecus ramidus</a:t>
            </a:r>
            <a:endParaRPr/>
          </a:p>
          <a:p>
            <a:pPr indent="0" lvl="0" marL="0" rtl="0" algn="ctr">
              <a:spcBef>
                <a:spcPts val="0"/>
              </a:spcBef>
              <a:spcAft>
                <a:spcPts val="0"/>
              </a:spcAft>
              <a:buNone/>
            </a:pPr>
            <a:r>
              <a:rPr lang="en"/>
              <a:t>“Ardi”</a:t>
            </a:r>
            <a:endParaRPr/>
          </a:p>
        </p:txBody>
      </p:sp>
      <p:sp>
        <p:nvSpPr>
          <p:cNvPr id="278" name="Google Shape;278;p36"/>
          <p:cNvSpPr txBox="1"/>
          <p:nvPr/>
        </p:nvSpPr>
        <p:spPr>
          <a:xfrm>
            <a:off x="2731975" y="2930000"/>
            <a:ext cx="1593300" cy="69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Homo neanderthalesis</a:t>
            </a:r>
            <a:endParaRPr/>
          </a:p>
        </p:txBody>
      </p:sp>
      <p:sp>
        <p:nvSpPr>
          <p:cNvPr id="279" name="Google Shape;279;p36"/>
          <p:cNvSpPr txBox="1"/>
          <p:nvPr/>
        </p:nvSpPr>
        <p:spPr>
          <a:xfrm>
            <a:off x="4829750" y="2612900"/>
            <a:ext cx="2096400" cy="34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Homo habilis</a:t>
            </a:r>
            <a:endParaRPr/>
          </a:p>
        </p:txBody>
      </p:sp>
      <p:sp>
        <p:nvSpPr>
          <p:cNvPr id="280" name="Google Shape;280;p36"/>
          <p:cNvSpPr txBox="1"/>
          <p:nvPr/>
        </p:nvSpPr>
        <p:spPr>
          <a:xfrm>
            <a:off x="7430625" y="2911625"/>
            <a:ext cx="1516800" cy="41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Homo naledi</a:t>
            </a:r>
            <a:endParaRPr/>
          </a:p>
          <a:p>
            <a:pPr indent="0" lvl="0" marL="0" rtl="0" algn="ctr">
              <a:spcBef>
                <a:spcPts val="0"/>
              </a:spcBef>
              <a:spcAft>
                <a:spcPts val="0"/>
              </a:spcAft>
              <a:buNone/>
            </a:pPr>
            <a:r>
              <a:rPr lang="en"/>
              <a:t>“Neo”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37"/>
          <p:cNvSpPr txBox="1"/>
          <p:nvPr>
            <p:ph idx="1" type="body"/>
          </p:nvPr>
        </p:nvSpPr>
        <p:spPr>
          <a:xfrm>
            <a:off x="0" y="-4122"/>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What about the other bones?</a:t>
            </a:r>
            <a:endParaRPr/>
          </a:p>
        </p:txBody>
      </p:sp>
      <p:sp>
        <p:nvSpPr>
          <p:cNvPr id="286" name="Google Shape;286;p37"/>
          <p:cNvSpPr txBox="1"/>
          <p:nvPr>
            <p:ph idx="2" type="body"/>
          </p:nvPr>
        </p:nvSpPr>
        <p:spPr>
          <a:xfrm>
            <a:off x="0" y="544717"/>
            <a:ext cx="9144000" cy="288000"/>
          </a:xfrm>
          <a:prstGeom prst="rect">
            <a:avLst/>
          </a:prstGeom>
        </p:spPr>
        <p:txBody>
          <a:bodyPr anchorCtr="0" anchor="ctr" bIns="45700" lIns="91425" spcFirstLastPara="1" rIns="91425" wrap="square" tIns="45700">
            <a:noAutofit/>
          </a:bodyPr>
          <a:lstStyle/>
          <a:p>
            <a:pPr indent="0" lvl="0" marL="0" rtl="0" algn="ctr">
              <a:spcBef>
                <a:spcPts val="280"/>
              </a:spcBef>
              <a:spcAft>
                <a:spcPts val="0"/>
              </a:spcAft>
              <a:buNone/>
            </a:pPr>
            <a:r>
              <a:rPr lang="en"/>
              <a:t>As you are going throughout the stations you will see: </a:t>
            </a:r>
            <a:endParaRPr/>
          </a:p>
        </p:txBody>
      </p:sp>
      <p:sp>
        <p:nvSpPr>
          <p:cNvPr id="287" name="Google Shape;287;p37"/>
          <p:cNvSpPr txBox="1"/>
          <p:nvPr/>
        </p:nvSpPr>
        <p:spPr>
          <a:xfrm>
            <a:off x="128350" y="1091050"/>
            <a:ext cx="1641300" cy="2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Chimpanzee Skull </a:t>
            </a:r>
            <a:endParaRPr/>
          </a:p>
        </p:txBody>
      </p:sp>
      <p:sp>
        <p:nvSpPr>
          <p:cNvPr id="288" name="Google Shape;288;p37"/>
          <p:cNvSpPr txBox="1"/>
          <p:nvPr/>
        </p:nvSpPr>
        <p:spPr>
          <a:xfrm>
            <a:off x="6830500" y="1039300"/>
            <a:ext cx="2081100" cy="28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Gorilla Skull </a:t>
            </a:r>
            <a:endParaRPr/>
          </a:p>
        </p:txBody>
      </p:sp>
      <p:pic>
        <p:nvPicPr>
          <p:cNvPr id="289" name="Google Shape;289;p37"/>
          <p:cNvPicPr preferRelativeResize="0"/>
          <p:nvPr/>
        </p:nvPicPr>
        <p:blipFill>
          <a:blip r:embed="rId3">
            <a:alphaModFix/>
          </a:blip>
          <a:stretch>
            <a:fillRect/>
          </a:stretch>
        </p:blipFill>
        <p:spPr>
          <a:xfrm>
            <a:off x="42400" y="1447975"/>
            <a:ext cx="2222051" cy="1668350"/>
          </a:xfrm>
          <a:prstGeom prst="rect">
            <a:avLst/>
          </a:prstGeom>
          <a:noFill/>
          <a:ln>
            <a:noFill/>
          </a:ln>
        </p:spPr>
      </p:pic>
      <p:pic>
        <p:nvPicPr>
          <p:cNvPr id="290" name="Google Shape;290;p37"/>
          <p:cNvPicPr preferRelativeResize="0"/>
          <p:nvPr/>
        </p:nvPicPr>
        <p:blipFill>
          <a:blip r:embed="rId4">
            <a:alphaModFix/>
          </a:blip>
          <a:stretch>
            <a:fillRect/>
          </a:stretch>
        </p:blipFill>
        <p:spPr>
          <a:xfrm>
            <a:off x="6518763" y="1379050"/>
            <a:ext cx="2500134" cy="1668349"/>
          </a:xfrm>
          <a:prstGeom prst="rect">
            <a:avLst/>
          </a:prstGeom>
          <a:noFill/>
          <a:ln>
            <a:noFill/>
          </a:ln>
        </p:spPr>
      </p:pic>
      <p:pic>
        <p:nvPicPr>
          <p:cNvPr descr="Australopithecus afarensis &quot;Lucy&quot; Pelvis, Articulated" id="291" name="Google Shape;291;p37" title="Australopithecus afarensis &quot;Lucy&quot; Pelvis, Articulated"/>
          <p:cNvPicPr preferRelativeResize="0"/>
          <p:nvPr/>
        </p:nvPicPr>
        <p:blipFill>
          <a:blip r:embed="rId5">
            <a:alphaModFix/>
          </a:blip>
          <a:stretch>
            <a:fillRect/>
          </a:stretch>
        </p:blipFill>
        <p:spPr>
          <a:xfrm>
            <a:off x="2127225" y="3438900"/>
            <a:ext cx="1781974" cy="1489850"/>
          </a:xfrm>
          <a:prstGeom prst="rect">
            <a:avLst/>
          </a:prstGeom>
          <a:noFill/>
          <a:ln>
            <a:noFill/>
          </a:ln>
        </p:spPr>
      </p:pic>
      <p:pic>
        <p:nvPicPr>
          <p:cNvPr descr="Human Female Pelvis Assembly" id="292" name="Google Shape;292;p37" title="Human Female Pelvis Assembly"/>
          <p:cNvPicPr preferRelativeResize="0"/>
          <p:nvPr/>
        </p:nvPicPr>
        <p:blipFill>
          <a:blip r:embed="rId6">
            <a:alphaModFix/>
          </a:blip>
          <a:stretch>
            <a:fillRect/>
          </a:stretch>
        </p:blipFill>
        <p:spPr>
          <a:xfrm>
            <a:off x="5290200" y="3414475"/>
            <a:ext cx="1595275" cy="1538700"/>
          </a:xfrm>
          <a:prstGeom prst="rect">
            <a:avLst/>
          </a:prstGeom>
          <a:noFill/>
          <a:ln>
            <a:noFill/>
          </a:ln>
        </p:spPr>
      </p:pic>
      <p:pic>
        <p:nvPicPr>
          <p:cNvPr descr="Ardipithecus ramidus Pelvis, Disarticulated" id="293" name="Google Shape;293;p37" title="Ardipithecus ramidus Pelvis, Disarticulated"/>
          <p:cNvPicPr preferRelativeResize="0"/>
          <p:nvPr/>
        </p:nvPicPr>
        <p:blipFill>
          <a:blip r:embed="rId7">
            <a:alphaModFix/>
          </a:blip>
          <a:stretch>
            <a:fillRect/>
          </a:stretch>
        </p:blipFill>
        <p:spPr>
          <a:xfrm>
            <a:off x="3383125" y="1443875"/>
            <a:ext cx="2222050" cy="1538700"/>
          </a:xfrm>
          <a:prstGeom prst="rect">
            <a:avLst/>
          </a:prstGeom>
          <a:noFill/>
          <a:ln>
            <a:noFill/>
          </a:ln>
        </p:spPr>
      </p:pic>
      <p:sp>
        <p:nvSpPr>
          <p:cNvPr id="294" name="Google Shape;294;p37"/>
          <p:cNvSpPr txBox="1"/>
          <p:nvPr/>
        </p:nvSpPr>
        <p:spPr>
          <a:xfrm>
            <a:off x="3282150" y="1115235"/>
            <a:ext cx="2286300" cy="332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a:solidFill>
                  <a:schemeClr val="dk1"/>
                </a:solidFill>
              </a:rPr>
              <a:t>A. Africanus  Pelvis</a:t>
            </a:r>
            <a:endParaRPr/>
          </a:p>
        </p:txBody>
      </p:sp>
      <p:sp>
        <p:nvSpPr>
          <p:cNvPr id="295" name="Google Shape;295;p37"/>
          <p:cNvSpPr txBox="1"/>
          <p:nvPr/>
        </p:nvSpPr>
        <p:spPr>
          <a:xfrm>
            <a:off x="0" y="3731575"/>
            <a:ext cx="2594700" cy="518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a:t>A. </a:t>
            </a:r>
            <a:r>
              <a:rPr lang="en"/>
              <a:t>Afarensis Pelvis</a:t>
            </a:r>
            <a:endParaRPr/>
          </a:p>
        </p:txBody>
      </p:sp>
      <p:sp>
        <p:nvSpPr>
          <p:cNvPr id="296" name="Google Shape;296;p37"/>
          <p:cNvSpPr txBox="1"/>
          <p:nvPr/>
        </p:nvSpPr>
        <p:spPr>
          <a:xfrm>
            <a:off x="6867100" y="3544325"/>
            <a:ext cx="2007900" cy="44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Female Human Pelvis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38"/>
          <p:cNvSpPr txBox="1"/>
          <p:nvPr>
            <p:ph idx="1" type="body"/>
          </p:nvPr>
        </p:nvSpPr>
        <p:spPr>
          <a:xfrm>
            <a:off x="2649293" y="1563638"/>
            <a:ext cx="3845400" cy="1080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Lesson 1</a:t>
            </a:r>
            <a:endParaRPr/>
          </a:p>
        </p:txBody>
      </p:sp>
      <p:sp>
        <p:nvSpPr>
          <p:cNvPr id="302" name="Google Shape;302;p38"/>
          <p:cNvSpPr txBox="1"/>
          <p:nvPr>
            <p:ph idx="2" type="body"/>
          </p:nvPr>
        </p:nvSpPr>
        <p:spPr>
          <a:xfrm>
            <a:off x="2649145" y="2634232"/>
            <a:ext cx="3845400" cy="799800"/>
          </a:xfrm>
          <a:prstGeom prst="rect">
            <a:avLst/>
          </a:prstGeom>
        </p:spPr>
        <p:txBody>
          <a:bodyPr anchorCtr="0" anchor="ctr" bIns="45700" lIns="91425" spcFirstLastPara="1" rIns="91425" wrap="square" tIns="45700">
            <a:noAutofit/>
          </a:bodyPr>
          <a:lstStyle/>
          <a:p>
            <a:pPr indent="0" lvl="0" marL="0" rtl="0" algn="ctr">
              <a:spcBef>
                <a:spcPts val="280"/>
              </a:spcBef>
              <a:spcAft>
                <a:spcPts val="0"/>
              </a:spcAft>
              <a:buNone/>
            </a:pPr>
            <a:r>
              <a:rPr lang="en"/>
              <a:t>Hominid Evolution Evidence Stations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39"/>
          <p:cNvSpPr txBox="1"/>
          <p:nvPr>
            <p:ph idx="1" type="body"/>
          </p:nvPr>
        </p:nvSpPr>
        <p:spPr>
          <a:xfrm>
            <a:off x="0" y="12347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What you will be doing today</a:t>
            </a:r>
            <a:endParaRPr/>
          </a:p>
        </p:txBody>
      </p:sp>
      <p:sp>
        <p:nvSpPr>
          <p:cNvPr id="308" name="Google Shape;308;p39"/>
          <p:cNvSpPr txBox="1"/>
          <p:nvPr>
            <p:ph idx="2" type="body"/>
          </p:nvPr>
        </p:nvSpPr>
        <p:spPr>
          <a:xfrm>
            <a:off x="0" y="1435647"/>
            <a:ext cx="9144000" cy="2860800"/>
          </a:xfrm>
          <a:prstGeom prst="rect">
            <a:avLst/>
          </a:prstGeom>
        </p:spPr>
        <p:txBody>
          <a:bodyPr anchorCtr="0" anchor="ctr" bIns="45700" lIns="91425" spcFirstLastPara="1" rIns="91425" wrap="square" tIns="45700">
            <a:noAutofit/>
          </a:bodyPr>
          <a:lstStyle/>
          <a:p>
            <a:pPr indent="-381000" lvl="0" marL="457200" rtl="0" algn="l">
              <a:lnSpc>
                <a:spcPct val="150000"/>
              </a:lnSpc>
              <a:spcBef>
                <a:spcPts val="280"/>
              </a:spcBef>
              <a:spcAft>
                <a:spcPts val="0"/>
              </a:spcAft>
              <a:buSzPts val="2400"/>
              <a:buChar char="❖"/>
            </a:pPr>
            <a:r>
              <a:rPr lang="en" sz="2400"/>
              <a:t>Familiarizing</a:t>
            </a:r>
            <a:r>
              <a:rPr lang="en" sz="2400"/>
              <a:t> yourself with species closely related to </a:t>
            </a:r>
            <a:r>
              <a:rPr i="1" lang="en" sz="2400">
                <a:solidFill>
                  <a:srgbClr val="FF0000"/>
                </a:solidFill>
              </a:rPr>
              <a:t>Homo sapiens</a:t>
            </a:r>
            <a:endParaRPr i="1" sz="2400">
              <a:solidFill>
                <a:srgbClr val="FF0000"/>
              </a:solidFill>
            </a:endParaRPr>
          </a:p>
          <a:p>
            <a:pPr indent="-381000" lvl="0" marL="457200" rtl="0" algn="l">
              <a:lnSpc>
                <a:spcPct val="150000"/>
              </a:lnSpc>
              <a:spcBef>
                <a:spcPts val="0"/>
              </a:spcBef>
              <a:spcAft>
                <a:spcPts val="0"/>
              </a:spcAft>
              <a:buSzPts val="2400"/>
              <a:buChar char="❖"/>
            </a:pPr>
            <a:r>
              <a:rPr lang="en" sz="2400"/>
              <a:t>Exploring morphological features of several </a:t>
            </a:r>
            <a:r>
              <a:rPr lang="en" sz="2400" u="sng">
                <a:solidFill>
                  <a:srgbClr val="FF0000"/>
                </a:solidFill>
              </a:rPr>
              <a:t>hominids</a:t>
            </a:r>
            <a:r>
              <a:rPr lang="en" sz="2400"/>
              <a:t> and </a:t>
            </a:r>
            <a:r>
              <a:rPr lang="en" sz="2400" u="sng">
                <a:solidFill>
                  <a:srgbClr val="FF0000"/>
                </a:solidFill>
              </a:rPr>
              <a:t>hominins</a:t>
            </a:r>
            <a:endParaRPr sz="2400" u="sng">
              <a:solidFill>
                <a:srgbClr val="FF0000"/>
              </a:solidFill>
            </a:endParaRPr>
          </a:p>
          <a:p>
            <a:pPr indent="-381000" lvl="0" marL="457200" rtl="0" algn="l">
              <a:lnSpc>
                <a:spcPct val="150000"/>
              </a:lnSpc>
              <a:spcBef>
                <a:spcPts val="0"/>
              </a:spcBef>
              <a:spcAft>
                <a:spcPts val="0"/>
              </a:spcAft>
              <a:buSzPts val="2400"/>
              <a:buChar char="❖"/>
            </a:pPr>
            <a:r>
              <a:rPr lang="en" sz="2400"/>
              <a:t>Determining what </a:t>
            </a:r>
            <a:r>
              <a:rPr lang="en" sz="2400" u="sng">
                <a:solidFill>
                  <a:srgbClr val="FF0000"/>
                </a:solidFill>
              </a:rPr>
              <a:t>trends</a:t>
            </a:r>
            <a:r>
              <a:rPr lang="en" sz="2400"/>
              <a:t> are evident from these casts</a:t>
            </a:r>
            <a:endParaRPr sz="2400"/>
          </a:p>
          <a:p>
            <a:pPr indent="-381000" lvl="0" marL="457200" rtl="0" algn="l">
              <a:lnSpc>
                <a:spcPct val="150000"/>
              </a:lnSpc>
              <a:spcBef>
                <a:spcPts val="0"/>
              </a:spcBef>
              <a:spcAft>
                <a:spcPts val="0"/>
              </a:spcAft>
              <a:buSzPts val="2400"/>
              <a:buChar char="❖"/>
            </a:pPr>
            <a:r>
              <a:rPr lang="en" sz="2400"/>
              <a:t>Looking at relatedness of extant species using both morphological </a:t>
            </a:r>
            <a:r>
              <a:rPr b="1" lang="en" sz="2400"/>
              <a:t>and</a:t>
            </a:r>
            <a:r>
              <a:rPr lang="en" sz="2400"/>
              <a:t> genetic data </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36775" y="641900"/>
            <a:ext cx="7030500" cy="99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t>What similarities in answers do we see?</a:t>
            </a:r>
            <a:endParaRPr sz="2000"/>
          </a:p>
        </p:txBody>
      </p:sp>
      <p:sp>
        <p:nvSpPr>
          <p:cNvPr id="121" name="Google Shape;121;p22"/>
          <p:cNvSpPr txBox="1"/>
          <p:nvPr>
            <p:ph idx="1" type="body"/>
          </p:nvPr>
        </p:nvSpPr>
        <p:spPr>
          <a:xfrm>
            <a:off x="0" y="12347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solidFill>
                  <a:srgbClr val="000000"/>
                </a:solidFill>
              </a:rPr>
              <a:t>What </a:t>
            </a:r>
            <a:r>
              <a:rPr lang="en">
                <a:solidFill>
                  <a:srgbClr val="000000"/>
                </a:solidFill>
              </a:rPr>
              <a:t>organisms</a:t>
            </a:r>
            <a:r>
              <a:rPr lang="en">
                <a:solidFill>
                  <a:srgbClr val="000000"/>
                </a:solidFill>
              </a:rPr>
              <a:t> evolve?</a:t>
            </a:r>
            <a:endParaRPr>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40"/>
          <p:cNvSpPr txBox="1"/>
          <p:nvPr>
            <p:ph idx="1" type="body"/>
          </p:nvPr>
        </p:nvSpPr>
        <p:spPr>
          <a:xfrm>
            <a:off x="0" y="3"/>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Time to find Cranial Capacity!</a:t>
            </a:r>
            <a:endParaRPr/>
          </a:p>
        </p:txBody>
      </p:sp>
      <p:sp>
        <p:nvSpPr>
          <p:cNvPr id="314" name="Google Shape;314;p40"/>
          <p:cNvSpPr txBox="1"/>
          <p:nvPr>
            <p:ph idx="2" type="body"/>
          </p:nvPr>
        </p:nvSpPr>
        <p:spPr>
          <a:xfrm>
            <a:off x="0" y="699542"/>
            <a:ext cx="9144000" cy="288000"/>
          </a:xfrm>
          <a:prstGeom prst="rect">
            <a:avLst/>
          </a:prstGeom>
        </p:spPr>
        <p:txBody>
          <a:bodyPr anchorCtr="0" anchor="ctr" bIns="45700" lIns="91425" spcFirstLastPara="1" rIns="91425" wrap="square" tIns="45700">
            <a:noAutofit/>
          </a:bodyPr>
          <a:lstStyle/>
          <a:p>
            <a:pPr indent="0" lvl="0" marL="0" rtl="0" algn="ctr">
              <a:spcBef>
                <a:spcPts val="280"/>
              </a:spcBef>
              <a:spcAft>
                <a:spcPts val="0"/>
              </a:spcAft>
              <a:buNone/>
            </a:pPr>
            <a:r>
              <a:rPr lang="en"/>
              <a:t>The cranial capacity is the cubic (mL = cm³) capacity that helps estimate the volume of space a brain would take up</a:t>
            </a:r>
            <a:endParaRPr/>
          </a:p>
        </p:txBody>
      </p:sp>
      <p:sp>
        <p:nvSpPr>
          <p:cNvPr id="315" name="Google Shape;315;p40"/>
          <p:cNvSpPr txBox="1"/>
          <p:nvPr/>
        </p:nvSpPr>
        <p:spPr>
          <a:xfrm>
            <a:off x="247550" y="1453925"/>
            <a:ext cx="18300" cy="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16" name="Google Shape;316;p40"/>
          <p:cNvGraphicFramePr/>
          <p:nvPr/>
        </p:nvGraphicFramePr>
        <p:xfrm>
          <a:off x="265838" y="1111100"/>
          <a:ext cx="3000000" cy="3000000"/>
        </p:xfrm>
        <a:graphic>
          <a:graphicData uri="http://schemas.openxmlformats.org/drawingml/2006/table">
            <a:tbl>
              <a:tblPr>
                <a:noFill/>
                <a:tableStyleId>{A548DABD-990A-43EC-AA0A-359ABB4A05E5}</a:tableStyleId>
              </a:tblPr>
              <a:tblGrid>
                <a:gridCol w="2232100"/>
                <a:gridCol w="6589400"/>
              </a:tblGrid>
              <a:tr h="574125">
                <a:tc>
                  <a:txBody>
                    <a:bodyPr/>
                    <a:lstStyle/>
                    <a:p>
                      <a:pPr indent="0" lvl="0" marL="0" rtl="0" algn="ctr">
                        <a:spcBef>
                          <a:spcPts val="0"/>
                        </a:spcBef>
                        <a:spcAft>
                          <a:spcPts val="0"/>
                        </a:spcAft>
                        <a:buNone/>
                      </a:pPr>
                      <a:r>
                        <a:rPr lang="en" sz="1800">
                          <a:latin typeface="Open Sans"/>
                          <a:ea typeface="Open Sans"/>
                          <a:cs typeface="Open Sans"/>
                          <a:sym typeface="Open Sans"/>
                        </a:rPr>
                        <a:t>Station 1</a:t>
                      </a:r>
                      <a:endParaRPr sz="1800">
                        <a:latin typeface="Open Sans"/>
                        <a:ea typeface="Open Sans"/>
                        <a:cs typeface="Open Sans"/>
                        <a:sym typeface="Open Sans"/>
                      </a:endParaRPr>
                    </a:p>
                  </a:txBody>
                  <a:tcPr marT="91425" marB="91425" marR="91425" marL="91425" anchor="ctr">
                    <a:lnL cap="flat" cmpd="sng" w="19050">
                      <a:solidFill>
                        <a:srgbClr val="0B5394">
                          <a:alpha val="0"/>
                        </a:srgbClr>
                      </a:solidFill>
                      <a:prstDash val="solid"/>
                      <a:round/>
                      <a:headEnd len="sm" w="sm" type="none"/>
                      <a:tailEnd len="sm" w="sm" type="none"/>
                    </a:lnL>
                    <a:lnR cap="flat" cmpd="sng" w="19050">
                      <a:solidFill>
                        <a:srgbClr val="0B5394"/>
                      </a:solidFill>
                      <a:prstDash val="solid"/>
                      <a:round/>
                      <a:headEnd len="sm" w="sm" type="none"/>
                      <a:tailEnd len="sm" w="sm" type="none"/>
                    </a:lnR>
                    <a:lnT cap="flat" cmpd="sng" w="19050">
                      <a:solidFill>
                        <a:srgbClr val="0B5394">
                          <a:alpha val="0"/>
                        </a:srgbClr>
                      </a:solidFill>
                      <a:prstDash val="solid"/>
                      <a:round/>
                      <a:headEnd len="sm" w="sm" type="none"/>
                      <a:tailEnd len="sm" w="sm" type="none"/>
                    </a:lnT>
                    <a:lnB cap="flat" cmpd="sng" w="19050">
                      <a:solidFill>
                        <a:srgbClr val="0B5394"/>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800">
                          <a:solidFill>
                            <a:schemeClr val="dk1"/>
                          </a:solidFill>
                          <a:latin typeface="Open Sans"/>
                          <a:ea typeface="Open Sans"/>
                          <a:cs typeface="Open Sans"/>
                          <a:sym typeface="Open Sans"/>
                        </a:rPr>
                        <a:t>Cranial Capacity in the genus </a:t>
                      </a:r>
                      <a:r>
                        <a:rPr i="1" lang="en" sz="1800">
                          <a:solidFill>
                            <a:schemeClr val="dk1"/>
                          </a:solidFill>
                          <a:latin typeface="Open Sans"/>
                          <a:ea typeface="Open Sans"/>
                          <a:cs typeface="Open Sans"/>
                          <a:sym typeface="Open Sans"/>
                        </a:rPr>
                        <a:t>Homo </a:t>
                      </a:r>
                      <a:r>
                        <a:rPr lang="en" sz="1800">
                          <a:solidFill>
                            <a:schemeClr val="dk1"/>
                          </a:solidFill>
                          <a:latin typeface="Open Sans"/>
                          <a:ea typeface="Open Sans"/>
                          <a:cs typeface="Open Sans"/>
                          <a:sym typeface="Open Sans"/>
                        </a:rPr>
                        <a:t>Part 1</a:t>
                      </a:r>
                      <a:endParaRPr sz="1800">
                        <a:latin typeface="Open Sans"/>
                        <a:ea typeface="Open Sans"/>
                        <a:cs typeface="Open Sans"/>
                        <a:sym typeface="Open Sans"/>
                      </a:endParaRPr>
                    </a:p>
                  </a:txBody>
                  <a:tcPr marT="91425" marB="91425" marR="91425" marL="91425" anchor="ctr">
                    <a:lnL cap="flat" cmpd="sng" w="19050">
                      <a:solidFill>
                        <a:srgbClr val="0B5394"/>
                      </a:solidFill>
                      <a:prstDash val="solid"/>
                      <a:round/>
                      <a:headEnd len="sm" w="sm" type="none"/>
                      <a:tailEnd len="sm" w="sm" type="none"/>
                    </a:lnL>
                    <a:lnR cap="flat" cmpd="sng" w="19050">
                      <a:solidFill>
                        <a:srgbClr val="0B5394">
                          <a:alpha val="0"/>
                        </a:srgbClr>
                      </a:solidFill>
                      <a:prstDash val="solid"/>
                      <a:round/>
                      <a:headEnd len="sm" w="sm" type="none"/>
                      <a:tailEnd len="sm" w="sm" type="none"/>
                    </a:lnR>
                    <a:lnT cap="flat" cmpd="sng" w="19050">
                      <a:solidFill>
                        <a:srgbClr val="0B5394">
                          <a:alpha val="0"/>
                        </a:srgbClr>
                      </a:solidFill>
                      <a:prstDash val="solid"/>
                      <a:round/>
                      <a:headEnd len="sm" w="sm" type="none"/>
                      <a:tailEnd len="sm" w="sm" type="none"/>
                    </a:lnT>
                    <a:lnB cap="flat" cmpd="sng" w="19050">
                      <a:solidFill>
                        <a:srgbClr val="0B5394"/>
                      </a:solidFill>
                      <a:prstDash val="solid"/>
                      <a:round/>
                      <a:headEnd len="sm" w="sm" type="none"/>
                      <a:tailEnd len="sm" w="sm" type="none"/>
                    </a:lnB>
                  </a:tcPr>
                </a:tc>
              </a:tr>
              <a:tr h="541025">
                <a:tc>
                  <a:txBody>
                    <a:bodyPr/>
                    <a:lstStyle/>
                    <a:p>
                      <a:pPr indent="0" lvl="0" marL="0" rtl="0" algn="ctr">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Station 2</a:t>
                      </a:r>
                      <a:endParaRPr sz="1800">
                        <a:latin typeface="Open Sans"/>
                        <a:ea typeface="Open Sans"/>
                        <a:cs typeface="Open Sans"/>
                        <a:sym typeface="Open Sans"/>
                      </a:endParaRPr>
                    </a:p>
                  </a:txBody>
                  <a:tcPr marT="91425" marB="91425" marR="91425" marL="91425">
                    <a:lnL cap="flat" cmpd="sng" w="19050">
                      <a:solidFill>
                        <a:srgbClr val="0B5394">
                          <a:alpha val="0"/>
                        </a:srgbClr>
                      </a:solidFill>
                      <a:prstDash val="solid"/>
                      <a:round/>
                      <a:headEnd len="sm" w="sm" type="none"/>
                      <a:tailEnd len="sm" w="sm" type="none"/>
                    </a:lnL>
                    <a:lnR cap="flat" cmpd="sng" w="19050">
                      <a:solidFill>
                        <a:srgbClr val="0B5394"/>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chemeClr val="dk1"/>
                          </a:solidFill>
                          <a:latin typeface="Open Sans"/>
                          <a:ea typeface="Open Sans"/>
                          <a:cs typeface="Open Sans"/>
                          <a:sym typeface="Open Sans"/>
                        </a:rPr>
                        <a:t>Cranial Capacity in the genus </a:t>
                      </a:r>
                      <a:r>
                        <a:rPr i="1" lang="en" sz="1800">
                          <a:solidFill>
                            <a:schemeClr val="dk1"/>
                          </a:solidFill>
                          <a:latin typeface="Open Sans"/>
                          <a:ea typeface="Open Sans"/>
                          <a:cs typeface="Open Sans"/>
                          <a:sym typeface="Open Sans"/>
                        </a:rPr>
                        <a:t>Homo </a:t>
                      </a:r>
                      <a:r>
                        <a:rPr lang="en" sz="1800">
                          <a:solidFill>
                            <a:schemeClr val="dk1"/>
                          </a:solidFill>
                          <a:latin typeface="Open Sans"/>
                          <a:ea typeface="Open Sans"/>
                          <a:cs typeface="Open Sans"/>
                          <a:sym typeface="Open Sans"/>
                        </a:rPr>
                        <a:t>Part 2</a:t>
                      </a:r>
                      <a:endParaRPr sz="1800">
                        <a:latin typeface="Open Sans"/>
                        <a:ea typeface="Open Sans"/>
                        <a:cs typeface="Open Sans"/>
                        <a:sym typeface="Open Sans"/>
                      </a:endParaRPr>
                    </a:p>
                  </a:txBody>
                  <a:tcPr marT="91425" marB="91425" marR="91425" marL="91425">
                    <a:lnL cap="flat" cmpd="sng" w="19050">
                      <a:solidFill>
                        <a:srgbClr val="0B5394"/>
                      </a:solidFill>
                      <a:prstDash val="solid"/>
                      <a:round/>
                      <a:headEnd len="sm" w="sm" type="none"/>
                      <a:tailEnd len="sm" w="sm" type="none"/>
                    </a:lnL>
                    <a:lnR cap="flat" cmpd="sng" w="19050">
                      <a:solidFill>
                        <a:srgbClr val="0B5394">
                          <a:alpha val="0"/>
                        </a:srgbClr>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r>
              <a:tr h="541025">
                <a:tc>
                  <a:txBody>
                    <a:bodyPr/>
                    <a:lstStyle/>
                    <a:p>
                      <a:pPr indent="0" lvl="0" marL="0" rtl="0" algn="ctr">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Station 3</a:t>
                      </a:r>
                      <a:endParaRPr sz="1800">
                        <a:latin typeface="Open Sans"/>
                        <a:ea typeface="Open Sans"/>
                        <a:cs typeface="Open Sans"/>
                        <a:sym typeface="Open Sans"/>
                      </a:endParaRPr>
                    </a:p>
                  </a:txBody>
                  <a:tcPr marT="91425" marB="91425" marR="91425" marL="91425">
                    <a:lnL cap="flat" cmpd="sng" w="19050">
                      <a:solidFill>
                        <a:srgbClr val="0B5394">
                          <a:alpha val="0"/>
                        </a:srgbClr>
                      </a:solidFill>
                      <a:prstDash val="solid"/>
                      <a:round/>
                      <a:headEnd len="sm" w="sm" type="none"/>
                      <a:tailEnd len="sm" w="sm" type="none"/>
                    </a:lnL>
                    <a:lnR cap="flat" cmpd="sng" w="19050">
                      <a:solidFill>
                        <a:srgbClr val="0B5394"/>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chemeClr val="dk1"/>
                          </a:solidFill>
                          <a:latin typeface="Open Sans"/>
                          <a:ea typeface="Open Sans"/>
                          <a:cs typeface="Open Sans"/>
                          <a:sym typeface="Open Sans"/>
                        </a:rPr>
                        <a:t>Bipedalism</a:t>
                      </a:r>
                      <a:endParaRPr sz="1800">
                        <a:latin typeface="Open Sans"/>
                        <a:ea typeface="Open Sans"/>
                        <a:cs typeface="Open Sans"/>
                        <a:sym typeface="Open Sans"/>
                      </a:endParaRPr>
                    </a:p>
                  </a:txBody>
                  <a:tcPr marT="91425" marB="91425" marR="91425" marL="91425">
                    <a:lnL cap="flat" cmpd="sng" w="19050">
                      <a:solidFill>
                        <a:srgbClr val="0B5394"/>
                      </a:solidFill>
                      <a:prstDash val="solid"/>
                      <a:round/>
                      <a:headEnd len="sm" w="sm" type="none"/>
                      <a:tailEnd len="sm" w="sm" type="none"/>
                    </a:lnL>
                    <a:lnR cap="flat" cmpd="sng" w="19050">
                      <a:solidFill>
                        <a:srgbClr val="0B5394">
                          <a:alpha val="0"/>
                        </a:srgbClr>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r>
              <a:tr h="541025">
                <a:tc>
                  <a:txBody>
                    <a:bodyPr/>
                    <a:lstStyle/>
                    <a:p>
                      <a:pPr indent="0" lvl="0" marL="0" rtl="0" algn="ctr">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Station 4</a:t>
                      </a:r>
                      <a:endParaRPr sz="1800">
                        <a:latin typeface="Open Sans"/>
                        <a:ea typeface="Open Sans"/>
                        <a:cs typeface="Open Sans"/>
                        <a:sym typeface="Open Sans"/>
                      </a:endParaRPr>
                    </a:p>
                  </a:txBody>
                  <a:tcPr marT="91425" marB="91425" marR="91425" marL="91425">
                    <a:lnL cap="flat" cmpd="sng" w="19050">
                      <a:solidFill>
                        <a:srgbClr val="0B5394">
                          <a:alpha val="0"/>
                        </a:srgbClr>
                      </a:solidFill>
                      <a:prstDash val="solid"/>
                      <a:round/>
                      <a:headEnd len="sm" w="sm" type="none"/>
                      <a:tailEnd len="sm" w="sm" type="none"/>
                    </a:lnL>
                    <a:lnR cap="flat" cmpd="sng" w="19050">
                      <a:solidFill>
                        <a:srgbClr val="0B5394"/>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chemeClr val="dk1"/>
                          </a:solidFill>
                          <a:latin typeface="Open Sans"/>
                          <a:ea typeface="Open Sans"/>
                          <a:cs typeface="Open Sans"/>
                          <a:sym typeface="Open Sans"/>
                        </a:rPr>
                        <a:t>Apes and Humans</a:t>
                      </a:r>
                      <a:endParaRPr sz="1800">
                        <a:latin typeface="Open Sans"/>
                        <a:ea typeface="Open Sans"/>
                        <a:cs typeface="Open Sans"/>
                        <a:sym typeface="Open Sans"/>
                      </a:endParaRPr>
                    </a:p>
                  </a:txBody>
                  <a:tcPr marT="91425" marB="91425" marR="91425" marL="91425">
                    <a:lnL cap="flat" cmpd="sng" w="19050">
                      <a:solidFill>
                        <a:srgbClr val="0B5394"/>
                      </a:solidFill>
                      <a:prstDash val="solid"/>
                      <a:round/>
                      <a:headEnd len="sm" w="sm" type="none"/>
                      <a:tailEnd len="sm" w="sm" type="none"/>
                    </a:lnL>
                    <a:lnR cap="flat" cmpd="sng" w="19050">
                      <a:solidFill>
                        <a:srgbClr val="0B5394">
                          <a:alpha val="0"/>
                        </a:srgbClr>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r>
              <a:tr h="541025">
                <a:tc>
                  <a:txBody>
                    <a:bodyPr/>
                    <a:lstStyle/>
                    <a:p>
                      <a:pPr indent="0" lvl="0" marL="0" rtl="0" algn="ctr">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Station 5</a:t>
                      </a:r>
                      <a:endParaRPr sz="1800">
                        <a:latin typeface="Open Sans"/>
                        <a:ea typeface="Open Sans"/>
                        <a:cs typeface="Open Sans"/>
                        <a:sym typeface="Open Sans"/>
                      </a:endParaRPr>
                    </a:p>
                  </a:txBody>
                  <a:tcPr marT="91425" marB="91425" marR="91425" marL="91425">
                    <a:lnL cap="flat" cmpd="sng" w="19050">
                      <a:solidFill>
                        <a:srgbClr val="0B5394">
                          <a:alpha val="0"/>
                        </a:srgbClr>
                      </a:solidFill>
                      <a:prstDash val="solid"/>
                      <a:round/>
                      <a:headEnd len="sm" w="sm" type="none"/>
                      <a:tailEnd len="sm" w="sm" type="none"/>
                    </a:lnL>
                    <a:lnR cap="flat" cmpd="sng" w="19050">
                      <a:solidFill>
                        <a:srgbClr val="0B5394"/>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chemeClr val="dk1"/>
                          </a:solidFill>
                          <a:latin typeface="Open Sans"/>
                          <a:ea typeface="Open Sans"/>
                          <a:cs typeface="Open Sans"/>
                          <a:sym typeface="Open Sans"/>
                        </a:rPr>
                        <a:t>Cranial Capacity in the Australopithecines </a:t>
                      </a:r>
                      <a:endParaRPr sz="1800">
                        <a:latin typeface="Open Sans"/>
                        <a:ea typeface="Open Sans"/>
                        <a:cs typeface="Open Sans"/>
                        <a:sym typeface="Open Sans"/>
                      </a:endParaRPr>
                    </a:p>
                  </a:txBody>
                  <a:tcPr marT="91425" marB="91425" marR="91425" marL="91425">
                    <a:lnL cap="flat" cmpd="sng" w="19050">
                      <a:solidFill>
                        <a:srgbClr val="0B5394"/>
                      </a:solidFill>
                      <a:prstDash val="solid"/>
                      <a:round/>
                      <a:headEnd len="sm" w="sm" type="none"/>
                      <a:tailEnd len="sm" w="sm" type="none"/>
                    </a:lnL>
                    <a:lnR cap="flat" cmpd="sng" w="19050">
                      <a:solidFill>
                        <a:srgbClr val="0B5394">
                          <a:alpha val="0"/>
                        </a:srgbClr>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r>
              <a:tr h="541025">
                <a:tc>
                  <a:txBody>
                    <a:bodyPr/>
                    <a:lstStyle/>
                    <a:p>
                      <a:pPr indent="0" lvl="0" marL="0" rtl="0" algn="ctr">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Station 6</a:t>
                      </a:r>
                      <a:endParaRPr sz="1800">
                        <a:latin typeface="Open Sans"/>
                        <a:ea typeface="Open Sans"/>
                        <a:cs typeface="Open Sans"/>
                        <a:sym typeface="Open Sans"/>
                      </a:endParaRPr>
                    </a:p>
                  </a:txBody>
                  <a:tcPr marT="91425" marB="91425" marR="91425" marL="91425">
                    <a:lnL cap="flat" cmpd="sng" w="19050">
                      <a:solidFill>
                        <a:srgbClr val="0B5394">
                          <a:alpha val="0"/>
                        </a:srgbClr>
                      </a:solidFill>
                      <a:prstDash val="solid"/>
                      <a:round/>
                      <a:headEnd len="sm" w="sm" type="none"/>
                      <a:tailEnd len="sm" w="sm" type="none"/>
                    </a:lnL>
                    <a:lnR cap="flat" cmpd="sng" w="19050">
                      <a:solidFill>
                        <a:srgbClr val="0B5394"/>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chemeClr val="dk1"/>
                          </a:solidFill>
                          <a:latin typeface="Open Sans"/>
                          <a:ea typeface="Open Sans"/>
                          <a:cs typeface="Open Sans"/>
                          <a:sym typeface="Open Sans"/>
                        </a:rPr>
                        <a:t>Investigating differences between </a:t>
                      </a:r>
                      <a:r>
                        <a:rPr i="1" lang="en" sz="1800">
                          <a:solidFill>
                            <a:schemeClr val="dk1"/>
                          </a:solidFill>
                          <a:latin typeface="Open Sans"/>
                          <a:ea typeface="Open Sans"/>
                          <a:cs typeface="Open Sans"/>
                          <a:sym typeface="Open Sans"/>
                        </a:rPr>
                        <a:t>Homo</a:t>
                      </a:r>
                      <a:r>
                        <a:rPr lang="en" sz="1800">
                          <a:solidFill>
                            <a:schemeClr val="dk1"/>
                          </a:solidFill>
                          <a:latin typeface="Open Sans"/>
                          <a:ea typeface="Open Sans"/>
                          <a:cs typeface="Open Sans"/>
                          <a:sym typeface="Open Sans"/>
                        </a:rPr>
                        <a:t> and </a:t>
                      </a:r>
                      <a:r>
                        <a:rPr i="1" lang="en" sz="1800">
                          <a:solidFill>
                            <a:schemeClr val="dk1"/>
                          </a:solidFill>
                          <a:latin typeface="Open Sans"/>
                          <a:ea typeface="Open Sans"/>
                          <a:cs typeface="Open Sans"/>
                          <a:sym typeface="Open Sans"/>
                        </a:rPr>
                        <a:t>Australopithecus </a:t>
                      </a:r>
                      <a:endParaRPr sz="1800">
                        <a:latin typeface="Open Sans"/>
                        <a:ea typeface="Open Sans"/>
                        <a:cs typeface="Open Sans"/>
                        <a:sym typeface="Open Sans"/>
                      </a:endParaRPr>
                    </a:p>
                  </a:txBody>
                  <a:tcPr marT="91425" marB="91425" marR="91425" marL="91425">
                    <a:lnL cap="flat" cmpd="sng" w="19050">
                      <a:solidFill>
                        <a:srgbClr val="0B5394"/>
                      </a:solidFill>
                      <a:prstDash val="solid"/>
                      <a:round/>
                      <a:headEnd len="sm" w="sm" type="none"/>
                      <a:tailEnd len="sm" w="sm" type="none"/>
                    </a:lnL>
                    <a:lnR cap="flat" cmpd="sng" w="19050">
                      <a:solidFill>
                        <a:srgbClr val="0B5394">
                          <a:alpha val="0"/>
                        </a:srgbClr>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solidFill>
                      <a:prstDash val="solid"/>
                      <a:round/>
                      <a:headEnd len="sm" w="sm" type="none"/>
                      <a:tailEnd len="sm" w="sm" type="none"/>
                    </a:lnB>
                  </a:tcPr>
                </a:tc>
              </a:tr>
              <a:tr h="541025">
                <a:tc>
                  <a:txBody>
                    <a:bodyPr/>
                    <a:lstStyle/>
                    <a:p>
                      <a:pPr indent="0" lvl="0" marL="0" rtl="0" algn="ctr">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Station 7</a:t>
                      </a:r>
                      <a:endParaRPr sz="1800">
                        <a:latin typeface="Open Sans"/>
                        <a:ea typeface="Open Sans"/>
                        <a:cs typeface="Open Sans"/>
                        <a:sym typeface="Open Sans"/>
                      </a:endParaRPr>
                    </a:p>
                  </a:txBody>
                  <a:tcPr marT="91425" marB="91425" marR="91425" marL="91425">
                    <a:lnL cap="flat" cmpd="sng" w="19050">
                      <a:solidFill>
                        <a:srgbClr val="0B5394">
                          <a:alpha val="0"/>
                        </a:srgbClr>
                      </a:solidFill>
                      <a:prstDash val="solid"/>
                      <a:round/>
                      <a:headEnd len="sm" w="sm" type="none"/>
                      <a:tailEnd len="sm" w="sm" type="none"/>
                    </a:lnL>
                    <a:lnR cap="flat" cmpd="sng" w="19050">
                      <a:solidFill>
                        <a:srgbClr val="0B5394"/>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sz="1800">
                          <a:solidFill>
                            <a:schemeClr val="dk1"/>
                          </a:solidFill>
                          <a:latin typeface="Open Sans"/>
                          <a:ea typeface="Open Sans"/>
                          <a:cs typeface="Open Sans"/>
                          <a:sym typeface="Open Sans"/>
                        </a:rPr>
                        <a:t>Ardipithecus ramidus</a:t>
                      </a:r>
                      <a:endParaRPr sz="1800">
                        <a:latin typeface="Open Sans"/>
                        <a:ea typeface="Open Sans"/>
                        <a:cs typeface="Open Sans"/>
                        <a:sym typeface="Open Sans"/>
                      </a:endParaRPr>
                    </a:p>
                  </a:txBody>
                  <a:tcPr marT="91425" marB="91425" marR="91425" marL="91425">
                    <a:lnL cap="flat" cmpd="sng" w="19050">
                      <a:solidFill>
                        <a:srgbClr val="0B5394"/>
                      </a:solidFill>
                      <a:prstDash val="solid"/>
                      <a:round/>
                      <a:headEnd len="sm" w="sm" type="none"/>
                      <a:tailEnd len="sm" w="sm" type="none"/>
                    </a:lnL>
                    <a:lnR cap="flat" cmpd="sng" w="19050">
                      <a:solidFill>
                        <a:srgbClr val="0B5394">
                          <a:alpha val="0"/>
                        </a:srgbClr>
                      </a:solidFill>
                      <a:prstDash val="solid"/>
                      <a:round/>
                      <a:headEnd len="sm" w="sm" type="none"/>
                      <a:tailEnd len="sm" w="sm" type="none"/>
                    </a:lnR>
                    <a:lnT cap="flat" cmpd="sng" w="19050">
                      <a:solidFill>
                        <a:srgbClr val="0B5394"/>
                      </a:solidFill>
                      <a:prstDash val="solid"/>
                      <a:round/>
                      <a:headEnd len="sm" w="sm" type="none"/>
                      <a:tailEnd len="sm" w="sm" type="none"/>
                    </a:lnT>
                    <a:lnB cap="flat" cmpd="sng" w="19050">
                      <a:solidFill>
                        <a:srgbClr val="0B5394">
                          <a:alpha val="0"/>
                        </a:srgbClr>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41"/>
          <p:cNvSpPr txBox="1"/>
          <p:nvPr>
            <p:ph idx="1" type="body"/>
          </p:nvPr>
        </p:nvSpPr>
        <p:spPr>
          <a:xfrm>
            <a:off x="0" y="1417076"/>
            <a:ext cx="9144000" cy="16773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What do you think H. Sapiens will look like in 1,000 years?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42"/>
          <p:cNvSpPr txBox="1"/>
          <p:nvPr>
            <p:ph idx="1" type="body"/>
          </p:nvPr>
        </p:nvSpPr>
        <p:spPr>
          <a:xfrm>
            <a:off x="2649293" y="1563638"/>
            <a:ext cx="3845400" cy="1080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Lesson 2</a:t>
            </a:r>
            <a:endParaRPr/>
          </a:p>
        </p:txBody>
      </p:sp>
      <p:sp>
        <p:nvSpPr>
          <p:cNvPr id="327" name="Google Shape;327;p42"/>
          <p:cNvSpPr txBox="1"/>
          <p:nvPr>
            <p:ph idx="2" type="body"/>
          </p:nvPr>
        </p:nvSpPr>
        <p:spPr>
          <a:xfrm>
            <a:off x="2649145" y="2634232"/>
            <a:ext cx="3845400" cy="799800"/>
          </a:xfrm>
          <a:prstGeom prst="rect">
            <a:avLst/>
          </a:prstGeom>
        </p:spPr>
        <p:txBody>
          <a:bodyPr anchorCtr="0" anchor="ctr" bIns="45700" lIns="91425" spcFirstLastPara="1" rIns="91425" wrap="square" tIns="45700">
            <a:noAutofit/>
          </a:bodyPr>
          <a:lstStyle/>
          <a:p>
            <a:pPr indent="0" lvl="0" marL="0" rtl="0" algn="ctr">
              <a:spcBef>
                <a:spcPts val="280"/>
              </a:spcBef>
              <a:spcAft>
                <a:spcPts val="0"/>
              </a:spcAft>
              <a:buNone/>
            </a:pPr>
            <a:r>
              <a:rPr lang="en"/>
              <a:t>Molecular Evidence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43"/>
          <p:cNvSpPr txBox="1"/>
          <p:nvPr>
            <p:ph idx="1" type="body"/>
          </p:nvPr>
        </p:nvSpPr>
        <p:spPr>
          <a:xfrm>
            <a:off x="0" y="15625"/>
            <a:ext cx="37863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True or False</a:t>
            </a:r>
            <a:endParaRPr/>
          </a:p>
        </p:txBody>
      </p:sp>
      <p:sp>
        <p:nvSpPr>
          <p:cNvPr id="333" name="Google Shape;333;p43"/>
          <p:cNvSpPr txBox="1"/>
          <p:nvPr>
            <p:ph idx="2" type="body"/>
          </p:nvPr>
        </p:nvSpPr>
        <p:spPr>
          <a:xfrm>
            <a:off x="-77025" y="886450"/>
            <a:ext cx="9422400" cy="528900"/>
          </a:xfrm>
          <a:prstGeom prst="rect">
            <a:avLst/>
          </a:prstGeom>
        </p:spPr>
        <p:txBody>
          <a:bodyPr anchorCtr="0" anchor="ctr" bIns="45700" lIns="91425" spcFirstLastPara="1" rIns="91425" wrap="square" tIns="45700">
            <a:noAutofit/>
          </a:bodyPr>
          <a:lstStyle/>
          <a:p>
            <a:pPr indent="0" lvl="0" marL="0" rtl="0" algn="ctr">
              <a:spcBef>
                <a:spcPts val="280"/>
              </a:spcBef>
              <a:spcAft>
                <a:spcPts val="0"/>
              </a:spcAft>
              <a:buNone/>
            </a:pPr>
            <a:r>
              <a:rPr lang="en" sz="2000">
                <a:solidFill>
                  <a:schemeClr val="dk1"/>
                </a:solidFill>
              </a:rPr>
              <a:t>The casts that we examined demonstrated a common ancestry between us and our hominid ancestors.</a:t>
            </a:r>
            <a:endParaRPr sz="2000"/>
          </a:p>
        </p:txBody>
      </p:sp>
      <p:sp>
        <p:nvSpPr>
          <p:cNvPr id="334" name="Google Shape;334;p43"/>
          <p:cNvSpPr txBox="1"/>
          <p:nvPr/>
        </p:nvSpPr>
        <p:spPr>
          <a:xfrm>
            <a:off x="-75" y="1710175"/>
            <a:ext cx="9144000" cy="7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1"/>
                </a:solidFill>
              </a:rPr>
              <a:t>The bones, which the casts are made from, look the way they do because of genes and DNA. </a:t>
            </a:r>
            <a:endParaRPr sz="2000"/>
          </a:p>
        </p:txBody>
      </p:sp>
      <p:sp>
        <p:nvSpPr>
          <p:cNvPr id="335" name="Google Shape;335;p43"/>
          <p:cNvSpPr txBox="1"/>
          <p:nvPr/>
        </p:nvSpPr>
        <p:spPr>
          <a:xfrm>
            <a:off x="0" y="2520400"/>
            <a:ext cx="9144000" cy="8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1"/>
                </a:solidFill>
              </a:rPr>
              <a:t>Molecular data, like DNA, can also show how organisms are related.</a:t>
            </a:r>
            <a:endParaRPr sz="2000"/>
          </a:p>
        </p:txBody>
      </p:sp>
      <p:sp>
        <p:nvSpPr>
          <p:cNvPr id="336" name="Google Shape;336;p43"/>
          <p:cNvSpPr txBox="1"/>
          <p:nvPr/>
        </p:nvSpPr>
        <p:spPr>
          <a:xfrm>
            <a:off x="102700" y="3308525"/>
            <a:ext cx="9041400" cy="57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1"/>
                </a:solidFill>
              </a:rPr>
              <a:t>Amino acids, the building blocks of proteins, can also show how organisms are related.</a:t>
            </a:r>
            <a:endParaRPr sz="2000"/>
          </a:p>
        </p:txBody>
      </p:sp>
      <p:sp>
        <p:nvSpPr>
          <p:cNvPr id="337" name="Google Shape;337;p43"/>
          <p:cNvSpPr txBox="1"/>
          <p:nvPr/>
        </p:nvSpPr>
        <p:spPr>
          <a:xfrm>
            <a:off x="102700" y="4198475"/>
            <a:ext cx="9041400" cy="62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1"/>
                </a:solidFill>
              </a:rPr>
              <a:t>Scientists only use one piece of evidence to reach a conclusion on a question </a:t>
            </a: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44"/>
          <p:cNvSpPr txBox="1"/>
          <p:nvPr>
            <p:ph idx="1" type="body"/>
          </p:nvPr>
        </p:nvSpPr>
        <p:spPr>
          <a:xfrm>
            <a:off x="0" y="-99122"/>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What is a phylogeny?</a:t>
            </a:r>
            <a:endParaRPr/>
          </a:p>
        </p:txBody>
      </p:sp>
      <p:sp>
        <p:nvSpPr>
          <p:cNvPr id="343" name="Google Shape;343;p44"/>
          <p:cNvSpPr txBox="1"/>
          <p:nvPr>
            <p:ph idx="2" type="body"/>
          </p:nvPr>
        </p:nvSpPr>
        <p:spPr>
          <a:xfrm>
            <a:off x="0" y="476867"/>
            <a:ext cx="9144000" cy="288000"/>
          </a:xfrm>
          <a:prstGeom prst="rect">
            <a:avLst/>
          </a:prstGeom>
        </p:spPr>
        <p:txBody>
          <a:bodyPr anchorCtr="0" anchor="ctr" bIns="45700" lIns="91425" spcFirstLastPara="1" rIns="91425" wrap="square" tIns="45700">
            <a:noAutofit/>
          </a:bodyPr>
          <a:lstStyle/>
          <a:p>
            <a:pPr indent="0" lvl="0" marL="0" rtl="0" algn="ctr">
              <a:spcBef>
                <a:spcPts val="280"/>
              </a:spcBef>
              <a:spcAft>
                <a:spcPts val="0"/>
              </a:spcAft>
              <a:buNone/>
            </a:pPr>
            <a:r>
              <a:rPr lang="en"/>
              <a:t>Phylogenetics is the study of </a:t>
            </a:r>
            <a:r>
              <a:rPr b="1" lang="en"/>
              <a:t>genetic</a:t>
            </a:r>
            <a:r>
              <a:rPr lang="en"/>
              <a:t> relationships between </a:t>
            </a:r>
            <a:r>
              <a:rPr lang="en"/>
              <a:t>organisms</a:t>
            </a:r>
            <a:r>
              <a:rPr lang="en"/>
              <a:t> </a:t>
            </a:r>
            <a:endParaRPr/>
          </a:p>
        </p:txBody>
      </p:sp>
      <p:sp>
        <p:nvSpPr>
          <p:cNvPr id="344" name="Google Shape;344;p44"/>
          <p:cNvSpPr txBox="1"/>
          <p:nvPr/>
        </p:nvSpPr>
        <p:spPr>
          <a:xfrm>
            <a:off x="48875" y="2365600"/>
            <a:ext cx="3254700" cy="78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Scientist use nucleotide or protein sequences to compare species </a:t>
            </a:r>
            <a:endParaRPr/>
          </a:p>
        </p:txBody>
      </p:sp>
      <p:pic>
        <p:nvPicPr>
          <p:cNvPr id="345" name="Google Shape;345;p44"/>
          <p:cNvPicPr preferRelativeResize="0"/>
          <p:nvPr/>
        </p:nvPicPr>
        <p:blipFill>
          <a:blip r:embed="rId3">
            <a:alphaModFix/>
          </a:blip>
          <a:stretch>
            <a:fillRect/>
          </a:stretch>
        </p:blipFill>
        <p:spPr>
          <a:xfrm>
            <a:off x="3455975" y="917267"/>
            <a:ext cx="5071507" cy="4073833"/>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45"/>
          <p:cNvSpPr txBox="1"/>
          <p:nvPr>
            <p:ph idx="1" type="body"/>
          </p:nvPr>
        </p:nvSpPr>
        <p:spPr>
          <a:xfrm>
            <a:off x="0" y="12347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Vocabulary to Know </a:t>
            </a:r>
            <a:endParaRPr/>
          </a:p>
        </p:txBody>
      </p:sp>
      <p:sp>
        <p:nvSpPr>
          <p:cNvPr id="351" name="Google Shape;351;p45"/>
          <p:cNvSpPr txBox="1"/>
          <p:nvPr/>
        </p:nvSpPr>
        <p:spPr>
          <a:xfrm>
            <a:off x="247550" y="944350"/>
            <a:ext cx="8123100" cy="78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5"/>
          <p:cNvSpPr txBox="1"/>
          <p:nvPr/>
        </p:nvSpPr>
        <p:spPr>
          <a:xfrm>
            <a:off x="325200" y="743438"/>
            <a:ext cx="3354900" cy="65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sz="1200">
                <a:solidFill>
                  <a:srgbClr val="0000FF"/>
                </a:solidFill>
              </a:rPr>
              <a:t>Amino Acids</a:t>
            </a:r>
            <a:r>
              <a:rPr lang="en" sz="1200">
                <a:solidFill>
                  <a:schemeClr val="dk1"/>
                </a:solidFill>
              </a:rPr>
              <a:t> - The building blocks of proteins</a:t>
            </a:r>
            <a:endParaRPr sz="1200">
              <a:solidFill>
                <a:schemeClr val="dk1"/>
              </a:solidFill>
            </a:endParaRPr>
          </a:p>
          <a:p>
            <a:pPr indent="0" lvl="0" marL="0" rtl="0" algn="l">
              <a:spcBef>
                <a:spcPts val="1200"/>
              </a:spcBef>
              <a:spcAft>
                <a:spcPts val="0"/>
              </a:spcAft>
              <a:buNone/>
            </a:pPr>
            <a:r>
              <a:t/>
            </a:r>
            <a:endParaRPr/>
          </a:p>
        </p:txBody>
      </p:sp>
      <p:sp>
        <p:nvSpPr>
          <p:cNvPr id="353" name="Google Shape;353;p45"/>
          <p:cNvSpPr txBox="1"/>
          <p:nvPr/>
        </p:nvSpPr>
        <p:spPr>
          <a:xfrm>
            <a:off x="325200" y="1437800"/>
            <a:ext cx="3286500" cy="8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Base Pairs</a:t>
            </a:r>
            <a:r>
              <a:rPr lang="en" sz="1200">
                <a:solidFill>
                  <a:schemeClr val="dk1"/>
                </a:solidFill>
              </a:rPr>
              <a:t>- Nitrogenous bases that pair up to connect the complementary strands of DNA</a:t>
            </a:r>
            <a:endParaRPr/>
          </a:p>
        </p:txBody>
      </p:sp>
      <p:sp>
        <p:nvSpPr>
          <p:cNvPr id="354" name="Google Shape;354;p45"/>
          <p:cNvSpPr txBox="1"/>
          <p:nvPr/>
        </p:nvSpPr>
        <p:spPr>
          <a:xfrm>
            <a:off x="325200" y="2204325"/>
            <a:ext cx="3414600" cy="7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Chromosome </a:t>
            </a:r>
            <a:r>
              <a:rPr lang="en" sz="1200">
                <a:solidFill>
                  <a:schemeClr val="dk1"/>
                </a:solidFill>
              </a:rPr>
              <a:t>- Packaged and threadlike structure that contains an  organism’s nuclear DNA</a:t>
            </a:r>
            <a:endParaRPr/>
          </a:p>
        </p:txBody>
      </p:sp>
      <p:sp>
        <p:nvSpPr>
          <p:cNvPr id="355" name="Google Shape;355;p45"/>
          <p:cNvSpPr txBox="1"/>
          <p:nvPr/>
        </p:nvSpPr>
        <p:spPr>
          <a:xfrm>
            <a:off x="325200" y="3040425"/>
            <a:ext cx="3474600" cy="9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Deletion</a:t>
            </a:r>
            <a:r>
              <a:rPr lang="en" sz="1200">
                <a:solidFill>
                  <a:schemeClr val="dk1"/>
                </a:solidFill>
              </a:rPr>
              <a:t> - When errors in DNA replication (or meiosis) cause the permanent loss one or more bases which can result in the loss of part of a chromosome</a:t>
            </a:r>
            <a:endParaRPr/>
          </a:p>
        </p:txBody>
      </p:sp>
      <p:sp>
        <p:nvSpPr>
          <p:cNvPr id="356" name="Google Shape;356;p45"/>
          <p:cNvSpPr txBox="1"/>
          <p:nvPr/>
        </p:nvSpPr>
        <p:spPr>
          <a:xfrm>
            <a:off x="385200" y="4070900"/>
            <a:ext cx="3414600" cy="9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Duplication</a:t>
            </a:r>
            <a:r>
              <a:rPr lang="en" sz="1200">
                <a:solidFill>
                  <a:schemeClr val="dk1"/>
                </a:solidFill>
              </a:rPr>
              <a:t>- When errors in DNA replication cause one or more base pairs of DNA to be repeated</a:t>
            </a:r>
            <a:endParaRPr/>
          </a:p>
        </p:txBody>
      </p:sp>
      <p:sp>
        <p:nvSpPr>
          <p:cNvPr id="357" name="Google Shape;357;p45"/>
          <p:cNvSpPr txBox="1"/>
          <p:nvPr/>
        </p:nvSpPr>
        <p:spPr>
          <a:xfrm>
            <a:off x="4398925" y="944350"/>
            <a:ext cx="3611700" cy="6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Gene sequence</a:t>
            </a:r>
            <a:r>
              <a:rPr lang="en" sz="1200">
                <a:solidFill>
                  <a:schemeClr val="dk1"/>
                </a:solidFill>
              </a:rPr>
              <a:t> - The precise order of nucleotides within a DNA molecule</a:t>
            </a:r>
            <a:endParaRPr/>
          </a:p>
        </p:txBody>
      </p:sp>
      <p:sp>
        <p:nvSpPr>
          <p:cNvPr id="358" name="Google Shape;358;p45"/>
          <p:cNvSpPr txBox="1"/>
          <p:nvPr/>
        </p:nvSpPr>
        <p:spPr>
          <a:xfrm>
            <a:off x="4398925" y="1732750"/>
            <a:ext cx="3474600" cy="7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Inversion </a:t>
            </a:r>
            <a:r>
              <a:rPr lang="en" sz="1200">
                <a:solidFill>
                  <a:schemeClr val="dk1"/>
                </a:solidFill>
              </a:rPr>
              <a:t>- When part of a chromosome breaks loose and reassembles, but in the backwards orientation</a:t>
            </a:r>
            <a:endParaRPr/>
          </a:p>
        </p:txBody>
      </p:sp>
      <p:sp>
        <p:nvSpPr>
          <p:cNvPr id="359" name="Google Shape;359;p45"/>
          <p:cNvSpPr txBox="1"/>
          <p:nvPr/>
        </p:nvSpPr>
        <p:spPr>
          <a:xfrm>
            <a:off x="4398925" y="2572450"/>
            <a:ext cx="4116600" cy="8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Protein Coding DNA Sequence </a:t>
            </a:r>
            <a:r>
              <a:rPr lang="en" sz="1200">
                <a:solidFill>
                  <a:schemeClr val="dk1"/>
                </a:solidFill>
              </a:rPr>
              <a:t>- A particular order of nucleotides within a DNA molecule that code for a specific protein</a:t>
            </a:r>
            <a:endParaRPr/>
          </a:p>
        </p:txBody>
      </p:sp>
      <p:sp>
        <p:nvSpPr>
          <p:cNvPr id="360" name="Google Shape;360;p45"/>
          <p:cNvSpPr txBox="1"/>
          <p:nvPr/>
        </p:nvSpPr>
        <p:spPr>
          <a:xfrm>
            <a:off x="4398925" y="3467725"/>
            <a:ext cx="4116600" cy="78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FF"/>
                </a:solidFill>
              </a:rPr>
              <a:t>Pseudogene </a:t>
            </a:r>
            <a:r>
              <a:rPr lang="en" sz="1200">
                <a:solidFill>
                  <a:schemeClr val="dk1"/>
                </a:solidFill>
              </a:rPr>
              <a:t>- A nonfunctional evolutionary remnant of a gene in a species or group of related species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46"/>
          <p:cNvSpPr txBox="1"/>
          <p:nvPr>
            <p:ph idx="1" type="body"/>
          </p:nvPr>
        </p:nvSpPr>
        <p:spPr>
          <a:xfrm>
            <a:off x="0" y="-60272"/>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What does a chromosome look like?</a:t>
            </a:r>
            <a:endParaRPr/>
          </a:p>
        </p:txBody>
      </p:sp>
      <p:pic>
        <p:nvPicPr>
          <p:cNvPr id="366" name="Google Shape;366;p46"/>
          <p:cNvPicPr preferRelativeResize="0"/>
          <p:nvPr/>
        </p:nvPicPr>
        <p:blipFill>
          <a:blip r:embed="rId3">
            <a:alphaModFix/>
          </a:blip>
          <a:stretch>
            <a:fillRect/>
          </a:stretch>
        </p:blipFill>
        <p:spPr>
          <a:xfrm>
            <a:off x="2272100" y="456675"/>
            <a:ext cx="4287875" cy="46111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47"/>
          <p:cNvSpPr txBox="1"/>
          <p:nvPr/>
        </p:nvSpPr>
        <p:spPr>
          <a:xfrm>
            <a:off x="7328700" y="1072675"/>
            <a:ext cx="1815300" cy="129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rPr>
              <a:t>A-T</a:t>
            </a:r>
            <a:r>
              <a:rPr lang="en">
                <a:solidFill>
                  <a:schemeClr val="dk1"/>
                </a:solidFill>
              </a:rPr>
              <a:t> rich regions stain darker</a:t>
            </a:r>
            <a:br>
              <a:rPr lang="en">
                <a:solidFill>
                  <a:schemeClr val="dk1"/>
                </a:solidFill>
              </a:rPr>
            </a:br>
            <a:endParaRPr>
              <a:solidFill>
                <a:schemeClr val="dk1"/>
              </a:solidFill>
            </a:endParaRPr>
          </a:p>
          <a:p>
            <a:pPr indent="0" lvl="0" marL="0" rtl="0" algn="ctr">
              <a:spcBef>
                <a:spcPts val="400"/>
              </a:spcBef>
              <a:spcAft>
                <a:spcPts val="0"/>
              </a:spcAft>
              <a:buNone/>
            </a:pPr>
            <a:r>
              <a:rPr b="1" lang="en">
                <a:solidFill>
                  <a:schemeClr val="dk1"/>
                </a:solidFill>
              </a:rPr>
              <a:t>G-C</a:t>
            </a:r>
            <a:r>
              <a:rPr lang="en">
                <a:solidFill>
                  <a:schemeClr val="dk1"/>
                </a:solidFill>
              </a:rPr>
              <a:t> rich regions stain lighter</a:t>
            </a:r>
            <a:endParaRPr/>
          </a:p>
        </p:txBody>
      </p:sp>
      <p:pic>
        <p:nvPicPr>
          <p:cNvPr id="372" name="Google Shape;372;p47"/>
          <p:cNvPicPr preferRelativeResize="0"/>
          <p:nvPr/>
        </p:nvPicPr>
        <p:blipFill>
          <a:blip r:embed="rId3">
            <a:alphaModFix/>
          </a:blip>
          <a:stretch>
            <a:fillRect/>
          </a:stretch>
        </p:blipFill>
        <p:spPr>
          <a:xfrm>
            <a:off x="0" y="126400"/>
            <a:ext cx="7466576" cy="4890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48"/>
          <p:cNvSpPr txBox="1"/>
          <p:nvPr>
            <p:ph idx="1" type="body"/>
          </p:nvPr>
        </p:nvSpPr>
        <p:spPr>
          <a:xfrm>
            <a:off x="0" y="12347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Amino Acids</a:t>
            </a:r>
            <a:endParaRPr/>
          </a:p>
        </p:txBody>
      </p:sp>
      <p:pic>
        <p:nvPicPr>
          <p:cNvPr id="378" name="Google Shape;378;p48"/>
          <p:cNvPicPr preferRelativeResize="0"/>
          <p:nvPr/>
        </p:nvPicPr>
        <p:blipFill>
          <a:blip r:embed="rId3">
            <a:alphaModFix/>
          </a:blip>
          <a:stretch>
            <a:fillRect/>
          </a:stretch>
        </p:blipFill>
        <p:spPr>
          <a:xfrm>
            <a:off x="152400" y="938242"/>
            <a:ext cx="8839200" cy="378291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49"/>
          <p:cNvSpPr txBox="1"/>
          <p:nvPr>
            <p:ph idx="1" type="body"/>
          </p:nvPr>
        </p:nvSpPr>
        <p:spPr>
          <a:xfrm>
            <a:off x="2649293" y="1563638"/>
            <a:ext cx="3845400" cy="1080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Lesson 3</a:t>
            </a:r>
            <a:endParaRPr/>
          </a:p>
        </p:txBody>
      </p:sp>
      <p:sp>
        <p:nvSpPr>
          <p:cNvPr id="384" name="Google Shape;384;p49"/>
          <p:cNvSpPr txBox="1"/>
          <p:nvPr>
            <p:ph idx="2" type="body"/>
          </p:nvPr>
        </p:nvSpPr>
        <p:spPr>
          <a:xfrm>
            <a:off x="2649145" y="2634232"/>
            <a:ext cx="3845400" cy="799800"/>
          </a:xfrm>
          <a:prstGeom prst="rect">
            <a:avLst/>
          </a:prstGeom>
        </p:spPr>
        <p:txBody>
          <a:bodyPr anchorCtr="0" anchor="ctr" bIns="45700" lIns="91425" spcFirstLastPara="1" rIns="91425" wrap="square" tIns="45700">
            <a:noAutofit/>
          </a:bodyPr>
          <a:lstStyle/>
          <a:p>
            <a:pPr indent="0" lvl="0" marL="0" rtl="0" algn="ctr">
              <a:spcBef>
                <a:spcPts val="280"/>
              </a:spcBef>
              <a:spcAft>
                <a:spcPts val="0"/>
              </a:spcAft>
              <a:buNone/>
            </a:pPr>
            <a:r>
              <a:rPr lang="en"/>
              <a:t>Naledi Jigsaw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3"/>
          <p:cNvSpPr txBox="1"/>
          <p:nvPr>
            <p:ph idx="1" type="body"/>
          </p:nvPr>
        </p:nvSpPr>
        <p:spPr>
          <a:xfrm>
            <a:off x="2649293" y="1075813"/>
            <a:ext cx="3845400" cy="1080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What is Evolution?</a:t>
            </a:r>
            <a:endParaRPr/>
          </a:p>
        </p:txBody>
      </p:sp>
      <p:sp>
        <p:nvSpPr>
          <p:cNvPr id="127" name="Google Shape;127;p23"/>
          <p:cNvSpPr txBox="1"/>
          <p:nvPr>
            <p:ph idx="2" type="body"/>
          </p:nvPr>
        </p:nvSpPr>
        <p:spPr>
          <a:xfrm>
            <a:off x="2649325" y="2454550"/>
            <a:ext cx="3845400" cy="1020000"/>
          </a:xfrm>
          <a:prstGeom prst="rect">
            <a:avLst/>
          </a:prstGeom>
        </p:spPr>
        <p:txBody>
          <a:bodyPr anchorCtr="0" anchor="ctr" bIns="45700" lIns="91425" spcFirstLastPara="1" rIns="91425" wrap="square" tIns="45700">
            <a:noAutofit/>
          </a:bodyPr>
          <a:lstStyle/>
          <a:p>
            <a:pPr indent="0" lvl="0" marL="0" rtl="0" algn="ctr">
              <a:spcBef>
                <a:spcPts val="280"/>
              </a:spcBef>
              <a:spcAft>
                <a:spcPts val="0"/>
              </a:spcAft>
              <a:buNone/>
            </a:pPr>
            <a:r>
              <a:rPr lang="en" sz="1600" u="sng">
                <a:solidFill>
                  <a:srgbClr val="0000FF"/>
                </a:solidFill>
              </a:rPr>
              <a:t>Evolution</a:t>
            </a:r>
            <a:r>
              <a:rPr lang="en"/>
              <a:t> is the descent of an </a:t>
            </a:r>
            <a:r>
              <a:rPr lang="en"/>
              <a:t>organism</a:t>
            </a:r>
            <a:r>
              <a:rPr lang="en"/>
              <a:t> with modification that happen over a large time period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50"/>
          <p:cNvSpPr txBox="1"/>
          <p:nvPr>
            <p:ph idx="1" type="body"/>
          </p:nvPr>
        </p:nvSpPr>
        <p:spPr>
          <a:xfrm>
            <a:off x="0" y="12347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Where does this take place ?</a:t>
            </a:r>
            <a:endParaRPr/>
          </a:p>
        </p:txBody>
      </p:sp>
      <p:sp>
        <p:nvSpPr>
          <p:cNvPr id="390" name="Google Shape;390;p50"/>
          <p:cNvSpPr txBox="1"/>
          <p:nvPr>
            <p:ph idx="2" type="body"/>
          </p:nvPr>
        </p:nvSpPr>
        <p:spPr>
          <a:xfrm>
            <a:off x="4114850" y="1375650"/>
            <a:ext cx="5029200" cy="288000"/>
          </a:xfrm>
          <a:prstGeom prst="rect">
            <a:avLst/>
          </a:prstGeom>
        </p:spPr>
        <p:txBody>
          <a:bodyPr anchorCtr="0" anchor="ctr" bIns="45700" lIns="91425" spcFirstLastPara="1" rIns="91425" wrap="square" tIns="45700">
            <a:noAutofit/>
          </a:bodyPr>
          <a:lstStyle/>
          <a:p>
            <a:pPr indent="0" lvl="0" marL="0" rtl="0" algn="ctr">
              <a:spcBef>
                <a:spcPts val="280"/>
              </a:spcBef>
              <a:spcAft>
                <a:spcPts val="0"/>
              </a:spcAft>
              <a:buNone/>
            </a:pPr>
            <a:r>
              <a:rPr lang="en"/>
              <a:t>Rising Star</a:t>
            </a:r>
            <a:endParaRPr/>
          </a:p>
        </p:txBody>
      </p:sp>
      <p:pic>
        <p:nvPicPr>
          <p:cNvPr id="391" name="Google Shape;391;p50"/>
          <p:cNvPicPr preferRelativeResize="0"/>
          <p:nvPr/>
        </p:nvPicPr>
        <p:blipFill>
          <a:blip r:embed="rId3">
            <a:alphaModFix/>
          </a:blip>
          <a:stretch>
            <a:fillRect/>
          </a:stretch>
        </p:blipFill>
        <p:spPr>
          <a:xfrm>
            <a:off x="195200" y="1174176"/>
            <a:ext cx="3750150" cy="3867000"/>
          </a:xfrm>
          <a:prstGeom prst="rect">
            <a:avLst/>
          </a:prstGeom>
          <a:noFill/>
          <a:ln>
            <a:noFill/>
          </a:ln>
        </p:spPr>
      </p:pic>
      <p:pic>
        <p:nvPicPr>
          <p:cNvPr id="392" name="Google Shape;392;p50"/>
          <p:cNvPicPr preferRelativeResize="0"/>
          <p:nvPr/>
        </p:nvPicPr>
        <p:blipFill>
          <a:blip r:embed="rId4">
            <a:alphaModFix/>
          </a:blip>
          <a:stretch>
            <a:fillRect/>
          </a:stretch>
        </p:blipFill>
        <p:spPr>
          <a:xfrm>
            <a:off x="4114850" y="1550742"/>
            <a:ext cx="4893850" cy="269161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51"/>
          <p:cNvSpPr txBox="1"/>
          <p:nvPr>
            <p:ph idx="1" type="body"/>
          </p:nvPr>
        </p:nvSpPr>
        <p:spPr>
          <a:xfrm>
            <a:off x="0" y="12347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Extension </a:t>
            </a:r>
            <a:r>
              <a:rPr lang="en"/>
              <a:t>Activity</a:t>
            </a:r>
            <a:r>
              <a:rPr lang="en"/>
              <a:t> </a:t>
            </a:r>
            <a:endParaRPr/>
          </a:p>
        </p:txBody>
      </p:sp>
      <p:sp>
        <p:nvSpPr>
          <p:cNvPr id="398" name="Google Shape;398;p51"/>
          <p:cNvSpPr txBox="1"/>
          <p:nvPr>
            <p:ph idx="2" type="body"/>
          </p:nvPr>
        </p:nvSpPr>
        <p:spPr>
          <a:xfrm>
            <a:off x="0" y="699542"/>
            <a:ext cx="9144000" cy="288000"/>
          </a:xfrm>
          <a:prstGeom prst="rect">
            <a:avLst/>
          </a:prstGeom>
        </p:spPr>
        <p:txBody>
          <a:bodyPr anchorCtr="0" anchor="ctr" bIns="45700" lIns="91425" spcFirstLastPara="1" rIns="91425" wrap="square" tIns="45700">
            <a:noAutofit/>
          </a:bodyPr>
          <a:lstStyle/>
          <a:p>
            <a:pPr indent="0" lvl="0" marL="0" rtl="0" algn="ctr">
              <a:spcBef>
                <a:spcPts val="280"/>
              </a:spcBef>
              <a:spcAft>
                <a:spcPts val="0"/>
              </a:spcAft>
              <a:buNone/>
            </a:pPr>
            <a:r>
              <a:rPr lang="en" sz="1200">
                <a:solidFill>
                  <a:schemeClr val="dk1"/>
                </a:solidFill>
                <a:latin typeface="Calibri"/>
                <a:ea typeface="Calibri"/>
                <a:cs typeface="Calibri"/>
                <a:sym typeface="Calibri"/>
              </a:rPr>
              <a:t>TV Episode:  Townsley, G. (Director). (2015, September 16). Nova [Television series episode]. In </a:t>
            </a:r>
            <a:r>
              <a:rPr i="1" lang="en" sz="1200">
                <a:solidFill>
                  <a:schemeClr val="dk1"/>
                </a:solidFill>
                <a:latin typeface="Calibri"/>
                <a:ea typeface="Calibri"/>
                <a:cs typeface="Calibri"/>
                <a:sym typeface="Calibri"/>
              </a:rPr>
              <a:t>Dawn of Humanity</a:t>
            </a:r>
            <a:r>
              <a:rPr lang="en" sz="1200">
                <a:solidFill>
                  <a:schemeClr val="dk1"/>
                </a:solidFill>
                <a:latin typeface="Calibri"/>
                <a:ea typeface="Calibri"/>
                <a:cs typeface="Calibri"/>
                <a:sym typeface="Calibri"/>
              </a:rPr>
              <a:t>. PBS. (Run time: 113 minutes)</a:t>
            </a:r>
            <a:endParaRPr/>
          </a:p>
        </p:txBody>
      </p:sp>
      <p:sp>
        <p:nvSpPr>
          <p:cNvPr id="399" name="Google Shape;399;p51"/>
          <p:cNvSpPr txBox="1"/>
          <p:nvPr/>
        </p:nvSpPr>
        <p:spPr>
          <a:xfrm>
            <a:off x="1797000" y="1371250"/>
            <a:ext cx="5849400" cy="45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rgbClr val="0000FF"/>
                </a:solidFill>
                <a:latin typeface="Calibri"/>
                <a:ea typeface="Calibri"/>
                <a:cs typeface="Calibri"/>
                <a:sym typeface="Calibri"/>
                <a:hlinkClick r:id="rId3"/>
              </a:rPr>
              <a:t>Dawn of Humanity | NOVA</a:t>
            </a:r>
            <a:r>
              <a:rPr lang="en" sz="1800">
                <a:solidFill>
                  <a:srgbClr val="0000FF"/>
                </a:solidFill>
              </a:rPr>
              <a:t> </a:t>
            </a:r>
            <a:endParaRPr sz="1800">
              <a:solidFill>
                <a:srgbClr val="0000FF"/>
              </a:solidFill>
            </a:endParaRPr>
          </a:p>
          <a:p>
            <a:pPr indent="0" lvl="0" marL="0" rtl="0" algn="ctr">
              <a:spcBef>
                <a:spcPts val="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Episode Summary:</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This episode of Nova retells the scientific discoveries of </a:t>
            </a:r>
            <a:r>
              <a:rPr i="1" lang="en" sz="1200">
                <a:solidFill>
                  <a:schemeClr val="dk1"/>
                </a:solidFill>
              </a:rPr>
              <a:t>Homo naledi</a:t>
            </a:r>
            <a:r>
              <a:rPr lang="en" sz="1200">
                <a:solidFill>
                  <a:schemeClr val="dk1"/>
                </a:solidFill>
              </a:rPr>
              <a:t> and </a:t>
            </a:r>
            <a:r>
              <a:rPr i="1" lang="en" sz="1200">
                <a:solidFill>
                  <a:schemeClr val="dk1"/>
                </a:solidFill>
              </a:rPr>
              <a:t>Australopithecine sediba</a:t>
            </a:r>
            <a:r>
              <a:rPr lang="en" sz="1200">
                <a:solidFill>
                  <a:schemeClr val="dk1"/>
                </a:solidFill>
              </a:rPr>
              <a:t> by Lee Berger and his team. Students will see first-hand how Berger and his team scientifically investigated his new findings through camera footage from the scientists and the National Geographic camera crew. This episode addresses the nature of science, scientific protocol, human evolution, and basic osteological facts. </a:t>
            </a:r>
            <a:endParaRPr sz="1200">
              <a:solidFill>
                <a:schemeClr val="dk1"/>
              </a:solidFill>
            </a:endParaRPr>
          </a:p>
          <a:p>
            <a:pPr indent="0" lvl="0" marL="0" rtl="0" algn="ctr">
              <a:spcBef>
                <a:spcPts val="120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4"/>
          <p:cNvSpPr txBox="1"/>
          <p:nvPr>
            <p:ph idx="1" type="body"/>
          </p:nvPr>
        </p:nvSpPr>
        <p:spPr>
          <a:xfrm>
            <a:off x="-4" y="0"/>
            <a:ext cx="3204900" cy="576000"/>
          </a:xfrm>
          <a:prstGeom prst="rect">
            <a:avLst/>
          </a:prstGeom>
        </p:spPr>
        <p:txBody>
          <a:bodyPr anchorCtr="0" anchor="ctr" bIns="45700" lIns="91425" spcFirstLastPara="1" rIns="91425" wrap="square" tIns="45700">
            <a:noAutofit/>
          </a:bodyPr>
          <a:lstStyle/>
          <a:p>
            <a:pPr indent="0" lvl="0" marL="0" rtl="0" algn="l">
              <a:spcBef>
                <a:spcPts val="720"/>
              </a:spcBef>
              <a:spcAft>
                <a:spcPts val="0"/>
              </a:spcAft>
              <a:buNone/>
            </a:pPr>
            <a:r>
              <a:rPr lang="en"/>
              <a:t>True or False</a:t>
            </a:r>
            <a:endParaRPr/>
          </a:p>
        </p:txBody>
      </p:sp>
      <p:sp>
        <p:nvSpPr>
          <p:cNvPr id="133" name="Google Shape;133;p24"/>
          <p:cNvSpPr txBox="1"/>
          <p:nvPr/>
        </p:nvSpPr>
        <p:spPr>
          <a:xfrm>
            <a:off x="2061025" y="576000"/>
            <a:ext cx="4929600" cy="575100"/>
          </a:xfrm>
          <a:prstGeom prst="rect">
            <a:avLst/>
          </a:prstGeom>
          <a:noFill/>
          <a:ln>
            <a:noFill/>
          </a:ln>
        </p:spPr>
        <p:txBody>
          <a:bodyPr anchorCtr="0" anchor="t" bIns="91425" lIns="91425" spcFirstLastPara="1" rIns="91425" wrap="square" tIns="91425">
            <a:noAutofit/>
          </a:bodyPr>
          <a:lstStyle/>
          <a:p>
            <a:pPr indent="0" lvl="0" marL="0" rtl="0" algn="ctr">
              <a:spcBef>
                <a:spcPts val="280"/>
              </a:spcBef>
              <a:spcAft>
                <a:spcPts val="0"/>
              </a:spcAft>
              <a:buClr>
                <a:schemeClr val="dk1"/>
              </a:buClr>
              <a:buSzPts val="1100"/>
              <a:buFont typeface="Arial"/>
              <a:buNone/>
            </a:pPr>
            <a:r>
              <a:rPr lang="en" sz="2400">
                <a:solidFill>
                  <a:srgbClr val="3F3F3F"/>
                </a:solidFill>
              </a:rPr>
              <a:t>Humans are still evolving</a:t>
            </a:r>
            <a:endParaRPr/>
          </a:p>
        </p:txBody>
      </p:sp>
      <p:sp>
        <p:nvSpPr>
          <p:cNvPr id="134" name="Google Shape;134;p24"/>
          <p:cNvSpPr txBox="1"/>
          <p:nvPr/>
        </p:nvSpPr>
        <p:spPr>
          <a:xfrm>
            <a:off x="2107200" y="1379013"/>
            <a:ext cx="4929600" cy="575100"/>
          </a:xfrm>
          <a:prstGeom prst="rect">
            <a:avLst/>
          </a:prstGeom>
          <a:noFill/>
          <a:ln>
            <a:noFill/>
          </a:ln>
        </p:spPr>
        <p:txBody>
          <a:bodyPr anchorCtr="0" anchor="t" bIns="91425" lIns="91425" spcFirstLastPara="1" rIns="91425" wrap="square" tIns="91425">
            <a:noAutofit/>
          </a:bodyPr>
          <a:lstStyle/>
          <a:p>
            <a:pPr indent="0" lvl="0" marL="0" rtl="0" algn="ctr">
              <a:spcBef>
                <a:spcPts val="280"/>
              </a:spcBef>
              <a:spcAft>
                <a:spcPts val="0"/>
              </a:spcAft>
              <a:buClr>
                <a:schemeClr val="dk1"/>
              </a:buClr>
              <a:buSzPts val="1100"/>
              <a:buFont typeface="Arial"/>
              <a:buNone/>
            </a:pPr>
            <a:r>
              <a:rPr lang="en" sz="2400">
                <a:solidFill>
                  <a:srgbClr val="3F3F3F"/>
                </a:solidFill>
              </a:rPr>
              <a:t>Humans are not primates</a:t>
            </a:r>
            <a:endParaRPr/>
          </a:p>
        </p:txBody>
      </p:sp>
      <p:sp>
        <p:nvSpPr>
          <p:cNvPr id="135" name="Google Shape;135;p24"/>
          <p:cNvSpPr txBox="1"/>
          <p:nvPr/>
        </p:nvSpPr>
        <p:spPr>
          <a:xfrm>
            <a:off x="1305750" y="2086525"/>
            <a:ext cx="6532500" cy="575100"/>
          </a:xfrm>
          <a:prstGeom prst="rect">
            <a:avLst/>
          </a:prstGeom>
          <a:noFill/>
          <a:ln>
            <a:noFill/>
          </a:ln>
        </p:spPr>
        <p:txBody>
          <a:bodyPr anchorCtr="0" anchor="t" bIns="91425" lIns="91425" spcFirstLastPara="1" rIns="91425" wrap="square" tIns="91425">
            <a:noAutofit/>
          </a:bodyPr>
          <a:lstStyle/>
          <a:p>
            <a:pPr indent="0" lvl="0" marL="0" rtl="0" algn="ctr">
              <a:spcBef>
                <a:spcPts val="280"/>
              </a:spcBef>
              <a:spcAft>
                <a:spcPts val="0"/>
              </a:spcAft>
              <a:buClr>
                <a:schemeClr val="dk1"/>
              </a:buClr>
              <a:buSzPts val="1100"/>
              <a:buFont typeface="Arial"/>
              <a:buNone/>
            </a:pPr>
            <a:r>
              <a:rPr lang="en" sz="2400">
                <a:solidFill>
                  <a:srgbClr val="3F3F3F"/>
                </a:solidFill>
              </a:rPr>
              <a:t>Humans evolved directly from chimpanzees</a:t>
            </a:r>
            <a:endParaRPr/>
          </a:p>
        </p:txBody>
      </p:sp>
      <p:sp>
        <p:nvSpPr>
          <p:cNvPr id="136" name="Google Shape;136;p24"/>
          <p:cNvSpPr txBox="1"/>
          <p:nvPr/>
        </p:nvSpPr>
        <p:spPr>
          <a:xfrm>
            <a:off x="1175525" y="3912825"/>
            <a:ext cx="7197600" cy="575100"/>
          </a:xfrm>
          <a:prstGeom prst="rect">
            <a:avLst/>
          </a:prstGeom>
          <a:noFill/>
          <a:ln>
            <a:noFill/>
          </a:ln>
        </p:spPr>
        <p:txBody>
          <a:bodyPr anchorCtr="0" anchor="t" bIns="91425" lIns="91425" spcFirstLastPara="1" rIns="91425" wrap="square" tIns="91425">
            <a:noAutofit/>
          </a:bodyPr>
          <a:lstStyle/>
          <a:p>
            <a:pPr indent="0" lvl="0" marL="0" rtl="0" algn="ctr">
              <a:spcBef>
                <a:spcPts val="280"/>
              </a:spcBef>
              <a:spcAft>
                <a:spcPts val="0"/>
              </a:spcAft>
              <a:buClr>
                <a:schemeClr val="dk1"/>
              </a:buClr>
              <a:buSzPts val="1100"/>
              <a:buFont typeface="Arial"/>
              <a:buNone/>
            </a:pPr>
            <a:r>
              <a:rPr lang="en" sz="2400">
                <a:solidFill>
                  <a:srgbClr val="3F3F3F"/>
                </a:solidFill>
              </a:rPr>
              <a:t>Humans and Neanderthals are the same species</a:t>
            </a:r>
            <a:endParaRPr/>
          </a:p>
        </p:txBody>
      </p:sp>
      <p:sp>
        <p:nvSpPr>
          <p:cNvPr id="137" name="Google Shape;137;p24"/>
          <p:cNvSpPr txBox="1"/>
          <p:nvPr/>
        </p:nvSpPr>
        <p:spPr>
          <a:xfrm>
            <a:off x="948875" y="3021075"/>
            <a:ext cx="7650900" cy="575100"/>
          </a:xfrm>
          <a:prstGeom prst="rect">
            <a:avLst/>
          </a:prstGeom>
          <a:noFill/>
          <a:ln>
            <a:noFill/>
          </a:ln>
        </p:spPr>
        <p:txBody>
          <a:bodyPr anchorCtr="0" anchor="t" bIns="91425" lIns="91425" spcFirstLastPara="1" rIns="91425" wrap="square" tIns="91425">
            <a:noAutofit/>
          </a:bodyPr>
          <a:lstStyle/>
          <a:p>
            <a:pPr indent="0" lvl="0" marL="0" rtl="0" algn="ctr">
              <a:spcBef>
                <a:spcPts val="280"/>
              </a:spcBef>
              <a:spcAft>
                <a:spcPts val="0"/>
              </a:spcAft>
              <a:buClr>
                <a:schemeClr val="dk1"/>
              </a:buClr>
              <a:buSzPts val="1100"/>
              <a:buFont typeface="Arial"/>
              <a:buNone/>
            </a:pPr>
            <a:r>
              <a:rPr lang="en" sz="2400">
                <a:solidFill>
                  <a:srgbClr val="3F3F3F"/>
                </a:solidFill>
              </a:rPr>
              <a:t>Humans have a larger cranial capacity than a gorilla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5"/>
          <p:cNvSpPr/>
          <p:nvPr/>
        </p:nvSpPr>
        <p:spPr>
          <a:xfrm>
            <a:off x="7994125" y="1249425"/>
            <a:ext cx="512700" cy="1400100"/>
          </a:xfrm>
          <a:prstGeom prst="rect">
            <a:avLst/>
          </a:prstGeom>
          <a:solidFill>
            <a:srgbClr val="93C47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5"/>
          <p:cNvSpPr/>
          <p:nvPr/>
        </p:nvSpPr>
        <p:spPr>
          <a:xfrm rot="1967859">
            <a:off x="3873354" y="1343182"/>
            <a:ext cx="512855" cy="1345586"/>
          </a:xfrm>
          <a:prstGeom prst="rect">
            <a:avLst/>
          </a:prstGeom>
          <a:solidFill>
            <a:srgbClr val="93C47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5"/>
          <p:cNvSpPr/>
          <p:nvPr/>
        </p:nvSpPr>
        <p:spPr>
          <a:xfrm>
            <a:off x="6107125" y="1393775"/>
            <a:ext cx="1561500" cy="1793100"/>
          </a:xfrm>
          <a:prstGeom prst="rect">
            <a:avLst/>
          </a:prstGeom>
          <a:gradFill>
            <a:gsLst>
              <a:gs pos="0">
                <a:srgbClr val="FFF6DB"/>
              </a:gs>
              <a:gs pos="100000">
                <a:srgbClr val="FAD25C"/>
              </a:gs>
            </a:gsLst>
            <a:path path="circle">
              <a:fillToRect b="50%" l="50%" r="50%" t="50%"/>
            </a:path>
            <a:tileRect/>
          </a:gra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25"/>
          <p:cNvPicPr preferRelativeResize="0"/>
          <p:nvPr/>
        </p:nvPicPr>
        <p:blipFill rotWithShape="1">
          <a:blip r:embed="rId3">
            <a:alphaModFix/>
          </a:blip>
          <a:srcRect b="0" l="55525" r="0" t="0"/>
          <a:stretch/>
        </p:blipFill>
        <p:spPr>
          <a:xfrm>
            <a:off x="5982100" y="942050"/>
            <a:ext cx="2803525" cy="4201449"/>
          </a:xfrm>
          <a:prstGeom prst="rect">
            <a:avLst/>
          </a:prstGeom>
          <a:noFill/>
          <a:ln>
            <a:noFill/>
          </a:ln>
        </p:spPr>
      </p:pic>
      <p:sp>
        <p:nvSpPr>
          <p:cNvPr id="146" name="Google Shape;146;p25"/>
          <p:cNvSpPr/>
          <p:nvPr/>
        </p:nvSpPr>
        <p:spPr>
          <a:xfrm>
            <a:off x="1325025" y="1393775"/>
            <a:ext cx="2152500" cy="1565400"/>
          </a:xfrm>
          <a:prstGeom prst="rect">
            <a:avLst/>
          </a:prstGeom>
          <a:gradFill>
            <a:gsLst>
              <a:gs pos="0">
                <a:srgbClr val="FFF6DB"/>
              </a:gs>
              <a:gs pos="100000">
                <a:srgbClr val="FAD25C"/>
              </a:gs>
            </a:gsLst>
            <a:path path="circle">
              <a:fillToRect b="50%" l="50%" r="50%" t="50%"/>
            </a:path>
            <a:tileRect/>
          </a:gra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 name="Google Shape;147;p25"/>
          <p:cNvPicPr preferRelativeResize="0"/>
          <p:nvPr/>
        </p:nvPicPr>
        <p:blipFill rotWithShape="1">
          <a:blip r:embed="rId3">
            <a:alphaModFix/>
          </a:blip>
          <a:srcRect b="0" l="0" r="49199" t="0"/>
          <a:stretch/>
        </p:blipFill>
        <p:spPr>
          <a:xfrm>
            <a:off x="1369750" y="1042850"/>
            <a:ext cx="3202250" cy="4201449"/>
          </a:xfrm>
          <a:prstGeom prst="rect">
            <a:avLst/>
          </a:prstGeom>
          <a:noFill/>
          <a:ln>
            <a:noFill/>
          </a:ln>
        </p:spPr>
      </p:pic>
      <p:sp>
        <p:nvSpPr>
          <p:cNvPr id="148" name="Google Shape;148;p25"/>
          <p:cNvSpPr txBox="1"/>
          <p:nvPr>
            <p:ph idx="1" type="body"/>
          </p:nvPr>
        </p:nvSpPr>
        <p:spPr>
          <a:xfrm>
            <a:off x="0" y="3"/>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Understanding Cladistics</a:t>
            </a:r>
            <a:endParaRPr/>
          </a:p>
        </p:txBody>
      </p:sp>
      <p:sp>
        <p:nvSpPr>
          <p:cNvPr id="149" name="Google Shape;149;p25"/>
          <p:cNvSpPr txBox="1"/>
          <p:nvPr>
            <p:ph idx="2" type="body"/>
          </p:nvPr>
        </p:nvSpPr>
        <p:spPr>
          <a:xfrm>
            <a:off x="41550" y="728574"/>
            <a:ext cx="9144000" cy="1157100"/>
          </a:xfrm>
          <a:prstGeom prst="rect">
            <a:avLst/>
          </a:prstGeom>
        </p:spPr>
        <p:txBody>
          <a:bodyPr anchorCtr="0" anchor="ctr" bIns="45700" lIns="91425" spcFirstLastPara="1" rIns="91425" wrap="square" tIns="45700">
            <a:noAutofit/>
          </a:bodyPr>
          <a:lstStyle/>
          <a:p>
            <a:pPr indent="0" lvl="0" marL="0" rtl="0" algn="ctr">
              <a:spcBef>
                <a:spcPts val="280"/>
              </a:spcBef>
              <a:spcAft>
                <a:spcPts val="0"/>
              </a:spcAft>
              <a:buNone/>
            </a:pPr>
            <a:r>
              <a:rPr b="1" lang="en"/>
              <a:t>Cladistics</a:t>
            </a:r>
            <a:r>
              <a:rPr lang="en"/>
              <a:t> is a </a:t>
            </a:r>
            <a:r>
              <a:rPr lang="en"/>
              <a:t>method</a:t>
            </a:r>
            <a:r>
              <a:rPr lang="en"/>
              <a:t> of classifying </a:t>
            </a:r>
            <a:r>
              <a:rPr lang="en"/>
              <a:t>organisms</a:t>
            </a:r>
            <a:r>
              <a:rPr lang="en"/>
              <a:t> by shared derived characteristics</a:t>
            </a:r>
            <a:endParaRPr/>
          </a:p>
          <a:p>
            <a:pPr indent="0" lvl="0" marL="0" rtl="0" algn="ctr">
              <a:spcBef>
                <a:spcPts val="280"/>
              </a:spcBef>
              <a:spcAft>
                <a:spcPts val="0"/>
              </a:spcAft>
              <a:buNone/>
            </a:pPr>
            <a:r>
              <a:t/>
            </a:r>
            <a:endParaRPr/>
          </a:p>
          <a:p>
            <a:pPr indent="0" lvl="0" marL="0" rtl="0" algn="ctr">
              <a:spcBef>
                <a:spcPts val="280"/>
              </a:spcBef>
              <a:spcAft>
                <a:spcPts val="0"/>
              </a:spcAft>
              <a:buNone/>
            </a:pPr>
            <a:r>
              <a:t/>
            </a:r>
            <a:endParaRPr/>
          </a:p>
          <a:p>
            <a:pPr indent="0" lvl="0" marL="0" rtl="0" algn="ctr">
              <a:spcBef>
                <a:spcPts val="280"/>
              </a:spcBef>
              <a:spcAft>
                <a:spcPts val="0"/>
              </a:spcAft>
              <a:buNone/>
            </a:pPr>
            <a:r>
              <a:t/>
            </a:r>
            <a:endParaRPr/>
          </a:p>
        </p:txBody>
      </p:sp>
      <p:sp>
        <p:nvSpPr>
          <p:cNvPr id="150" name="Google Shape;150;p25"/>
          <p:cNvSpPr/>
          <p:nvPr/>
        </p:nvSpPr>
        <p:spPr>
          <a:xfrm>
            <a:off x="3373075" y="4537825"/>
            <a:ext cx="354000" cy="350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5"/>
          <p:cNvSpPr/>
          <p:nvPr/>
        </p:nvSpPr>
        <p:spPr>
          <a:xfrm>
            <a:off x="8035375" y="4081250"/>
            <a:ext cx="354000" cy="350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5"/>
          <p:cNvSpPr/>
          <p:nvPr/>
        </p:nvSpPr>
        <p:spPr>
          <a:xfrm>
            <a:off x="2817325" y="3655925"/>
            <a:ext cx="354000" cy="350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5"/>
          <p:cNvSpPr/>
          <p:nvPr/>
        </p:nvSpPr>
        <p:spPr>
          <a:xfrm>
            <a:off x="2224275" y="2755425"/>
            <a:ext cx="354000" cy="350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5"/>
          <p:cNvSpPr/>
          <p:nvPr/>
        </p:nvSpPr>
        <p:spPr>
          <a:xfrm>
            <a:off x="7371100" y="4150450"/>
            <a:ext cx="354000" cy="350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5"/>
          <p:cNvSpPr/>
          <p:nvPr/>
        </p:nvSpPr>
        <p:spPr>
          <a:xfrm>
            <a:off x="6710875" y="2968525"/>
            <a:ext cx="354000" cy="350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6" name="Google Shape;156;p25"/>
          <p:cNvCxnSpPr/>
          <p:nvPr/>
        </p:nvCxnSpPr>
        <p:spPr>
          <a:xfrm flipH="1" rot="10800000">
            <a:off x="1127650" y="3018950"/>
            <a:ext cx="242100" cy="577800"/>
          </a:xfrm>
          <a:prstGeom prst="straightConnector1">
            <a:avLst/>
          </a:prstGeom>
          <a:noFill/>
          <a:ln cap="flat" cmpd="sng" w="28575">
            <a:solidFill>
              <a:schemeClr val="dk2"/>
            </a:solidFill>
            <a:prstDash val="solid"/>
            <a:round/>
            <a:headEnd len="med" w="med" type="none"/>
            <a:tailEnd len="med" w="med" type="stealth"/>
          </a:ln>
        </p:spPr>
      </p:cxnSp>
      <p:sp>
        <p:nvSpPr>
          <p:cNvPr id="157" name="Google Shape;157;p25"/>
          <p:cNvSpPr txBox="1"/>
          <p:nvPr/>
        </p:nvSpPr>
        <p:spPr>
          <a:xfrm>
            <a:off x="726900" y="3522200"/>
            <a:ext cx="931800" cy="3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Clade </a:t>
            </a:r>
            <a:endParaRPr/>
          </a:p>
        </p:txBody>
      </p:sp>
      <p:cxnSp>
        <p:nvCxnSpPr>
          <p:cNvPr id="158" name="Google Shape;158;p25"/>
          <p:cNvCxnSpPr/>
          <p:nvPr/>
        </p:nvCxnSpPr>
        <p:spPr>
          <a:xfrm flipH="1" rot="10800000">
            <a:off x="1621325" y="3196000"/>
            <a:ext cx="587100" cy="913200"/>
          </a:xfrm>
          <a:prstGeom prst="straightConnector1">
            <a:avLst/>
          </a:prstGeom>
          <a:noFill/>
          <a:ln cap="flat" cmpd="sng" w="28575">
            <a:solidFill>
              <a:srgbClr val="FF0000"/>
            </a:solidFill>
            <a:prstDash val="solid"/>
            <a:round/>
            <a:headEnd len="med" w="med" type="none"/>
            <a:tailEnd len="med" w="med" type="stealth"/>
          </a:ln>
        </p:spPr>
      </p:cxnSp>
      <p:cxnSp>
        <p:nvCxnSpPr>
          <p:cNvPr id="159" name="Google Shape;159;p25"/>
          <p:cNvCxnSpPr/>
          <p:nvPr/>
        </p:nvCxnSpPr>
        <p:spPr>
          <a:xfrm flipH="1" rot="10800000">
            <a:off x="1882225" y="3969425"/>
            <a:ext cx="810600" cy="456600"/>
          </a:xfrm>
          <a:prstGeom prst="straightConnector1">
            <a:avLst/>
          </a:prstGeom>
          <a:noFill/>
          <a:ln cap="flat" cmpd="sng" w="28575">
            <a:solidFill>
              <a:srgbClr val="FF0000"/>
            </a:solidFill>
            <a:prstDash val="solid"/>
            <a:round/>
            <a:headEnd len="med" w="med" type="none"/>
            <a:tailEnd len="med" w="med" type="triangle"/>
          </a:ln>
        </p:spPr>
      </p:cxnSp>
      <p:sp>
        <p:nvSpPr>
          <p:cNvPr id="160" name="Google Shape;160;p25"/>
          <p:cNvSpPr txBox="1"/>
          <p:nvPr/>
        </p:nvSpPr>
        <p:spPr>
          <a:xfrm>
            <a:off x="941100" y="4036600"/>
            <a:ext cx="1146000" cy="5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Common Ancestor </a:t>
            </a:r>
            <a:endParaRPr/>
          </a:p>
        </p:txBody>
      </p:sp>
      <p:sp>
        <p:nvSpPr>
          <p:cNvPr id="161" name="Google Shape;161;p25"/>
          <p:cNvSpPr/>
          <p:nvPr/>
        </p:nvSpPr>
        <p:spPr>
          <a:xfrm flipH="1" rot="-2263212">
            <a:off x="2348101" y="3133014"/>
            <a:ext cx="642851" cy="349658"/>
          </a:xfrm>
          <a:prstGeom prst="mathMinus">
            <a:avLst>
              <a:gd fmla="val 23520" name="adj1"/>
            </a:avLst>
          </a:prstGeom>
          <a:solidFill>
            <a:srgbClr val="9900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5"/>
          <p:cNvSpPr/>
          <p:nvPr/>
        </p:nvSpPr>
        <p:spPr>
          <a:xfrm flipH="1" rot="2130022">
            <a:off x="3042583" y="3113261"/>
            <a:ext cx="642664" cy="349719"/>
          </a:xfrm>
          <a:prstGeom prst="mathMinus">
            <a:avLst>
              <a:gd fmla="val 23520" name="adj1"/>
            </a:avLst>
          </a:prstGeom>
          <a:solidFill>
            <a:srgbClr val="9900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5"/>
          <p:cNvSpPr/>
          <p:nvPr/>
        </p:nvSpPr>
        <p:spPr>
          <a:xfrm flipH="1" rot="-1604">
            <a:off x="6566416" y="3596888"/>
            <a:ext cx="642900" cy="349800"/>
          </a:xfrm>
          <a:prstGeom prst="mathMinus">
            <a:avLst>
              <a:gd fmla="val 23520" name="adj1"/>
            </a:avLst>
          </a:prstGeom>
          <a:solidFill>
            <a:srgbClr val="9900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5"/>
          <p:cNvSpPr/>
          <p:nvPr/>
        </p:nvSpPr>
        <p:spPr>
          <a:xfrm flipH="1" rot="-1605">
            <a:off x="7937679" y="3596907"/>
            <a:ext cx="642600" cy="349800"/>
          </a:xfrm>
          <a:prstGeom prst="mathMinus">
            <a:avLst>
              <a:gd fmla="val 23520" name="adj1"/>
            </a:avLst>
          </a:prstGeom>
          <a:solidFill>
            <a:srgbClr val="9900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5" name="Google Shape;165;p25"/>
          <p:cNvCxnSpPr/>
          <p:nvPr/>
        </p:nvCxnSpPr>
        <p:spPr>
          <a:xfrm rot="10800000">
            <a:off x="3620200" y="3455950"/>
            <a:ext cx="587400" cy="393300"/>
          </a:xfrm>
          <a:prstGeom prst="straightConnector1">
            <a:avLst/>
          </a:prstGeom>
          <a:noFill/>
          <a:ln cap="flat" cmpd="sng" w="28575">
            <a:solidFill>
              <a:srgbClr val="9900FF"/>
            </a:solidFill>
            <a:prstDash val="solid"/>
            <a:round/>
            <a:headEnd len="med" w="med" type="none"/>
            <a:tailEnd len="med" w="med" type="stealth"/>
          </a:ln>
        </p:spPr>
      </p:cxnSp>
      <p:sp>
        <p:nvSpPr>
          <p:cNvPr id="166" name="Google Shape;166;p25"/>
          <p:cNvSpPr txBox="1"/>
          <p:nvPr/>
        </p:nvSpPr>
        <p:spPr>
          <a:xfrm>
            <a:off x="4089313" y="3496025"/>
            <a:ext cx="8106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Derived Trait </a:t>
            </a:r>
            <a:endParaRPr/>
          </a:p>
        </p:txBody>
      </p:sp>
      <p:sp>
        <p:nvSpPr>
          <p:cNvPr id="167" name="Google Shape;167;p25"/>
          <p:cNvSpPr/>
          <p:nvPr/>
        </p:nvSpPr>
        <p:spPr>
          <a:xfrm flipH="1" rot="2188771">
            <a:off x="2388687" y="2254465"/>
            <a:ext cx="642855" cy="349628"/>
          </a:xfrm>
          <a:prstGeom prst="mathMinus">
            <a:avLst>
              <a:gd fmla="val 23520" name="adj1"/>
            </a:avLst>
          </a:prstGeom>
          <a:solidFill>
            <a:srgbClr val="9900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5"/>
          <p:cNvSpPr/>
          <p:nvPr/>
        </p:nvSpPr>
        <p:spPr>
          <a:xfrm flipH="1" rot="-1604">
            <a:off x="6030516" y="2396838"/>
            <a:ext cx="642900" cy="349800"/>
          </a:xfrm>
          <a:prstGeom prst="mathMinus">
            <a:avLst>
              <a:gd fmla="val 23520" name="adj1"/>
            </a:avLst>
          </a:prstGeom>
          <a:solidFill>
            <a:srgbClr val="9900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6"/>
          <p:cNvSpPr txBox="1"/>
          <p:nvPr>
            <p:ph idx="1" type="body"/>
          </p:nvPr>
        </p:nvSpPr>
        <p:spPr>
          <a:xfrm>
            <a:off x="0" y="55003"/>
            <a:ext cx="9144000" cy="576000"/>
          </a:xfrm>
          <a:prstGeom prst="rect">
            <a:avLst/>
          </a:prstGeom>
        </p:spPr>
        <p:txBody>
          <a:bodyPr anchorCtr="0" anchor="ctr" bIns="45700" lIns="91425" spcFirstLastPara="1" rIns="91425" wrap="square" tIns="45700">
            <a:noAutofit/>
          </a:bodyPr>
          <a:lstStyle/>
          <a:p>
            <a:pPr indent="0" lvl="0" marL="0" rtl="0" algn="l">
              <a:spcBef>
                <a:spcPts val="720"/>
              </a:spcBef>
              <a:spcAft>
                <a:spcPts val="0"/>
              </a:spcAft>
              <a:buNone/>
            </a:pPr>
            <a:r>
              <a:rPr lang="en"/>
              <a:t>Cladogram example</a:t>
            </a:r>
            <a:endParaRPr/>
          </a:p>
        </p:txBody>
      </p:sp>
      <p:sp>
        <p:nvSpPr>
          <p:cNvPr id="174" name="Google Shape;174;p26"/>
          <p:cNvSpPr txBox="1"/>
          <p:nvPr>
            <p:ph idx="2" type="body"/>
          </p:nvPr>
        </p:nvSpPr>
        <p:spPr>
          <a:xfrm>
            <a:off x="0" y="672442"/>
            <a:ext cx="9144000" cy="288000"/>
          </a:xfrm>
          <a:prstGeom prst="rect">
            <a:avLst/>
          </a:prstGeom>
        </p:spPr>
        <p:txBody>
          <a:bodyPr anchorCtr="0" anchor="ctr" bIns="45700" lIns="91425" spcFirstLastPara="1" rIns="91425" wrap="square" tIns="45700">
            <a:noAutofit/>
          </a:bodyPr>
          <a:lstStyle/>
          <a:p>
            <a:pPr indent="0" lvl="0" marL="0" rtl="0" algn="ctr">
              <a:spcBef>
                <a:spcPts val="280"/>
              </a:spcBef>
              <a:spcAft>
                <a:spcPts val="0"/>
              </a:spcAft>
              <a:buNone/>
            </a:pPr>
            <a:r>
              <a:rPr lang="en"/>
              <a:t>Can you tell </a:t>
            </a:r>
            <a:r>
              <a:rPr lang="en"/>
              <a:t>which</a:t>
            </a:r>
            <a:r>
              <a:rPr lang="en"/>
              <a:t> </a:t>
            </a:r>
            <a:r>
              <a:rPr lang="en"/>
              <a:t>organisms</a:t>
            </a:r>
            <a:r>
              <a:rPr lang="en"/>
              <a:t> make up a </a:t>
            </a:r>
            <a:r>
              <a:rPr lang="en" u="sng"/>
              <a:t>single</a:t>
            </a:r>
            <a:r>
              <a:rPr lang="en"/>
              <a:t> clade?</a:t>
            </a:r>
            <a:endParaRPr/>
          </a:p>
        </p:txBody>
      </p:sp>
      <p:pic>
        <p:nvPicPr>
          <p:cNvPr id="175" name="Google Shape;175;p26"/>
          <p:cNvPicPr preferRelativeResize="0"/>
          <p:nvPr/>
        </p:nvPicPr>
        <p:blipFill>
          <a:blip r:embed="rId3">
            <a:alphaModFix/>
          </a:blip>
          <a:stretch>
            <a:fillRect/>
          </a:stretch>
        </p:blipFill>
        <p:spPr>
          <a:xfrm>
            <a:off x="0" y="1001898"/>
            <a:ext cx="9144000" cy="41416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7"/>
          <p:cNvSpPr txBox="1"/>
          <p:nvPr>
            <p:ph idx="1" type="body"/>
          </p:nvPr>
        </p:nvSpPr>
        <p:spPr>
          <a:xfrm>
            <a:off x="0" y="12347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Misconceptions about Human Evolution</a:t>
            </a:r>
            <a:endParaRPr/>
          </a:p>
        </p:txBody>
      </p:sp>
      <p:pic>
        <p:nvPicPr>
          <p:cNvPr id="181" name="Google Shape;181;p27"/>
          <p:cNvPicPr preferRelativeResize="0"/>
          <p:nvPr/>
        </p:nvPicPr>
        <p:blipFill>
          <a:blip r:embed="rId3">
            <a:alphaModFix/>
          </a:blip>
          <a:stretch>
            <a:fillRect/>
          </a:stretch>
        </p:blipFill>
        <p:spPr>
          <a:xfrm>
            <a:off x="1359100" y="1028692"/>
            <a:ext cx="6106081" cy="385115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pic>
        <p:nvPicPr>
          <p:cNvPr id="186" name="Google Shape;186;p28"/>
          <p:cNvPicPr preferRelativeResize="0"/>
          <p:nvPr/>
        </p:nvPicPr>
        <p:blipFill>
          <a:blip r:embed="rId3">
            <a:alphaModFix/>
          </a:blip>
          <a:stretch>
            <a:fillRect/>
          </a:stretch>
        </p:blipFill>
        <p:spPr>
          <a:xfrm>
            <a:off x="1521975" y="0"/>
            <a:ext cx="6327775" cy="514349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9"/>
          <p:cNvSpPr txBox="1"/>
          <p:nvPr>
            <p:ph idx="1" type="body"/>
          </p:nvPr>
        </p:nvSpPr>
        <p:spPr>
          <a:xfrm>
            <a:off x="0" y="12347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
              <a:t>Are Humans Still Evolving?</a:t>
            </a:r>
            <a:endParaRPr/>
          </a:p>
        </p:txBody>
      </p:sp>
      <p:sp>
        <p:nvSpPr>
          <p:cNvPr id="192" name="Google Shape;192;p29"/>
          <p:cNvSpPr txBox="1"/>
          <p:nvPr>
            <p:ph idx="2" type="body"/>
          </p:nvPr>
        </p:nvSpPr>
        <p:spPr>
          <a:xfrm>
            <a:off x="0" y="699542"/>
            <a:ext cx="9144000" cy="288000"/>
          </a:xfrm>
          <a:prstGeom prst="rect">
            <a:avLst/>
          </a:prstGeom>
        </p:spPr>
        <p:txBody>
          <a:bodyPr anchorCtr="0" anchor="ctr" bIns="45700" lIns="91425" spcFirstLastPara="1" rIns="91425" wrap="square" tIns="45700">
            <a:noAutofit/>
          </a:bodyPr>
          <a:lstStyle/>
          <a:p>
            <a:pPr indent="0" lvl="0" marL="0" rtl="0" algn="ctr">
              <a:spcBef>
                <a:spcPts val="280"/>
              </a:spcBef>
              <a:spcAft>
                <a:spcPts val="0"/>
              </a:spcAft>
              <a:buNone/>
            </a:pPr>
            <a:r>
              <a:rPr lang="en"/>
              <a:t>Let’s take a look at Sickle Cell Anemia</a:t>
            </a:r>
            <a:endParaRPr/>
          </a:p>
        </p:txBody>
      </p:sp>
      <p:pic>
        <p:nvPicPr>
          <p:cNvPr id="193" name="Google Shape;193;p29"/>
          <p:cNvPicPr preferRelativeResize="0"/>
          <p:nvPr/>
        </p:nvPicPr>
        <p:blipFill>
          <a:blip r:embed="rId3">
            <a:alphaModFix/>
          </a:blip>
          <a:stretch>
            <a:fillRect/>
          </a:stretch>
        </p:blipFill>
        <p:spPr>
          <a:xfrm>
            <a:off x="-130050" y="987617"/>
            <a:ext cx="3466043" cy="3851159"/>
          </a:xfrm>
          <a:prstGeom prst="rect">
            <a:avLst/>
          </a:prstGeom>
          <a:noFill/>
          <a:ln>
            <a:noFill/>
          </a:ln>
        </p:spPr>
      </p:pic>
      <p:sp>
        <p:nvSpPr>
          <p:cNvPr id="194" name="Google Shape;194;p29"/>
          <p:cNvSpPr txBox="1"/>
          <p:nvPr/>
        </p:nvSpPr>
        <p:spPr>
          <a:xfrm>
            <a:off x="3359525" y="1072850"/>
            <a:ext cx="5529600" cy="39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Sickle Cell Anemia is a</a:t>
            </a:r>
            <a:r>
              <a:rPr b="1" lang="en"/>
              <a:t> genetic </a:t>
            </a:r>
            <a:r>
              <a:rPr lang="en"/>
              <a:t>mutation that causes the cells the form and create a sickle (</a:t>
            </a:r>
            <a:r>
              <a:rPr lang="en"/>
              <a:t>crescent</a:t>
            </a:r>
            <a:r>
              <a:rPr lang="en"/>
              <a:t>) shape.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Issues present with this mutation</a:t>
            </a:r>
            <a:endParaRPr/>
          </a:p>
          <a:p>
            <a:pPr indent="-317500" lvl="1" marL="914400" rtl="0" algn="l">
              <a:spcBef>
                <a:spcPts val="0"/>
              </a:spcBef>
              <a:spcAft>
                <a:spcPts val="0"/>
              </a:spcAft>
              <a:buSzPts val="1400"/>
              <a:buChar char="-"/>
            </a:pPr>
            <a:r>
              <a:rPr lang="en"/>
              <a:t>Cells can get caught and block pathways </a:t>
            </a:r>
            <a:endParaRPr/>
          </a:p>
          <a:p>
            <a:pPr indent="-317500" lvl="1" marL="914400" rtl="0" algn="l">
              <a:spcBef>
                <a:spcPts val="0"/>
              </a:spcBef>
              <a:spcAft>
                <a:spcPts val="0"/>
              </a:spcAft>
              <a:buSzPts val="1400"/>
              <a:buChar char="-"/>
            </a:pPr>
            <a:r>
              <a:rPr lang="en"/>
              <a:t>Clots are extremely dangerous </a:t>
            </a:r>
            <a:endParaRPr/>
          </a:p>
          <a:p>
            <a:pPr indent="-317500" lvl="1" marL="914400" rtl="0" algn="l">
              <a:spcBef>
                <a:spcPts val="0"/>
              </a:spcBef>
              <a:spcAft>
                <a:spcPts val="0"/>
              </a:spcAft>
              <a:buSzPts val="1400"/>
              <a:buChar char="-"/>
            </a:pPr>
            <a:r>
              <a:rPr lang="en"/>
              <a:t>Delay of growth in infants, children, and teenagers</a:t>
            </a:r>
            <a:endParaRPr/>
          </a:p>
          <a:p>
            <a:pPr indent="-317500" lvl="1" marL="914400" rtl="0" algn="l">
              <a:spcBef>
                <a:spcPts val="0"/>
              </a:spcBef>
              <a:spcAft>
                <a:spcPts val="0"/>
              </a:spcAft>
              <a:buSzPts val="1400"/>
              <a:buChar char="-"/>
            </a:pPr>
            <a:r>
              <a:rPr lang="en"/>
              <a:t>Damage to organs due to lack of oxygen</a:t>
            </a:r>
            <a:endParaRPr/>
          </a:p>
          <a:p>
            <a:pPr indent="0" lvl="0" marL="914400" rtl="0" algn="l">
              <a:spcBef>
                <a:spcPts val="0"/>
              </a:spcBef>
              <a:spcAft>
                <a:spcPts val="0"/>
              </a:spcAft>
              <a:buNone/>
            </a:pPr>
            <a:r>
              <a:t/>
            </a:r>
            <a:endParaRPr/>
          </a:p>
          <a:p>
            <a:pPr indent="-317500" lvl="0" marL="457200" rtl="0" algn="l">
              <a:spcBef>
                <a:spcPts val="0"/>
              </a:spcBef>
              <a:spcAft>
                <a:spcPts val="0"/>
              </a:spcAft>
              <a:buSzPts val="1400"/>
              <a:buChar char="-"/>
            </a:pPr>
            <a:r>
              <a:rPr lang="en"/>
              <a:t>Benefits of this mutation</a:t>
            </a:r>
            <a:endParaRPr/>
          </a:p>
          <a:p>
            <a:pPr indent="-317500" lvl="1" marL="914400" rtl="0" algn="l">
              <a:spcBef>
                <a:spcPts val="0"/>
              </a:spcBef>
              <a:spcAft>
                <a:spcPts val="0"/>
              </a:spcAft>
              <a:buSzPts val="1400"/>
              <a:buChar char="-"/>
            </a:pPr>
            <a:r>
              <a:rPr lang="en"/>
              <a:t>Protection against Malaria</a:t>
            </a:r>
            <a:endParaRPr/>
          </a:p>
          <a:p>
            <a:pPr indent="0" lvl="0" marL="914400" rtl="0" algn="l">
              <a:spcBef>
                <a:spcPts val="0"/>
              </a:spcBef>
              <a:spcAft>
                <a:spcPts val="0"/>
              </a:spcAft>
              <a:buNone/>
            </a:pPr>
            <a:r>
              <a:t/>
            </a:r>
            <a:endParaRPr/>
          </a:p>
          <a:p>
            <a:pPr indent="0" lvl="0" marL="0" rtl="0" algn="l">
              <a:spcBef>
                <a:spcPts val="0"/>
              </a:spcBef>
              <a:spcAft>
                <a:spcPts val="0"/>
              </a:spcAft>
              <a:buNone/>
            </a:pPr>
            <a:r>
              <a:rPr lang="en"/>
              <a:t> Those who live in Malaria prevelent regions, tends to have sickle cell as a natural defense against the infection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ontents Slide Master">
  <a:themeElements>
    <a:clrScheme name="ALLPPT-COLOR-A02">
      <a:dk1>
        <a:srgbClr val="000000"/>
      </a:dk1>
      <a:lt1>
        <a:srgbClr val="FFFFFF"/>
      </a:lt1>
      <a:dk2>
        <a:srgbClr val="1F497D"/>
      </a:dk2>
      <a:lt2>
        <a:srgbClr val="EEECE1"/>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