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8229600" cx="14630400"/>
  <p:notesSz cx="8229600" cy="14630400"/>
  <p:embeddedFontLst>
    <p:embeddedFont>
      <p:font typeface="Outfit ExtraBold"/>
      <p:bold r:id="rId11"/>
    </p:embeddedFont>
    <p:embeddedFont>
      <p:font typeface="Arimo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iv6HlkhlO5/eZxkBU2TRO35FE4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OutfitExtraBold-bold.fntdata"/><Relationship Id="rId10" Type="http://schemas.openxmlformats.org/officeDocument/2006/relationships/slide" Target="slides/slide6.xml"/><Relationship Id="rId13" Type="http://schemas.openxmlformats.org/officeDocument/2006/relationships/font" Target="fonts/Arimo-bold.fntdata"/><Relationship Id="rId12" Type="http://schemas.openxmlformats.org/officeDocument/2006/relationships/font" Target="fonts/Arim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rimo-boldItalic.fntdata"/><Relationship Id="rId14" Type="http://schemas.openxmlformats.org/officeDocument/2006/relationships/font" Target="fonts/Arimo-italic.fntdata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" name="Google Shape;3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" name="Google Shape;4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" name="Google Shape;4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" name="Google Shape;13;p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" name="Google Shape;1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7" name="Google Shape;17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" name="Google Shape;1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1" name="Google Shape;21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5" name="Google Shape;25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" name="Google Shape;2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9" name="Google Shape;29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" name="Google Shape;3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3" name="Google Shape;33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" name="Google Shape;4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450"/>
              <a:buFont typeface="Outfit ExtraBold"/>
              <a:buNone/>
            </a:pPr>
            <a:r>
              <a:rPr b="1" i="0" lang="en-US" sz="44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To Water or Not to Water: 5th Grade Environmental Science Lesson</a:t>
            </a:r>
            <a:endParaRPr b="1" i="0" sz="4450" u="none" cap="none" strike="noStrike">
              <a:solidFill>
                <a:srgbClr val="231971"/>
              </a:solidFill>
              <a:latin typeface="Outfit ExtraBold"/>
              <a:ea typeface="Outfit ExtraBold"/>
              <a:cs typeface="Outfit ExtraBold"/>
              <a:sym typeface="Outfit ExtraBold"/>
            </a:endParaRPr>
          </a:p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450"/>
              <a:buFont typeface="Outfit ExtraBold"/>
              <a:buNone/>
            </a:pPr>
            <a:r>
              <a:t/>
            </a:r>
            <a:endParaRPr b="1" i="0" sz="4450" u="none" cap="none" strike="noStrike">
              <a:solidFill>
                <a:srgbClr val="231971"/>
              </a:solidFill>
              <a:latin typeface="Outfit ExtraBold"/>
              <a:ea typeface="Outfit ExtraBold"/>
              <a:cs typeface="Outfit ExtraBold"/>
              <a:sym typeface="Outfit ExtraBold"/>
            </a:endParaRPr>
          </a:p>
        </p:txBody>
      </p:sp>
      <p:sp>
        <p:nvSpPr>
          <p:cNvPr id="42" name="Google Shape;42;p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 60-minute lab investigation helping students understand water-efficient landscaping practices in Florida's unique climate.</a:t>
            </a:r>
            <a:endParaRPr b="0" i="0" sz="1750" u="none" cap="none" strike="noStrike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Amanda Wink </a:t>
            </a:r>
            <a:endParaRPr b="0" i="0" sz="1750" u="none" cap="none" strike="noStrike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Fishhawk Creek Elementary </a:t>
            </a:r>
            <a:endParaRPr b="0" i="0" sz="1750" u="none" cap="none" strike="noStrike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Grade 5</a:t>
            </a:r>
            <a:endParaRPr b="0" i="0" sz="1750" u="none" cap="none" strike="noStrike">
              <a:solidFill>
                <a:srgbClr val="2A2742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/>
          <p:nvPr/>
        </p:nvSpPr>
        <p:spPr>
          <a:xfrm>
            <a:off x="793803" y="1439950"/>
            <a:ext cx="119097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450"/>
              <a:buFont typeface="Outfit ExtraBold"/>
              <a:buNone/>
            </a:pPr>
            <a:r>
              <a:rPr b="1" i="0" lang="en-US" sz="44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Intended Outcomes &amp; Assessment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49" name="Google Shape;4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315" y="2310812"/>
            <a:ext cx="4347568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"/>
          <p:cNvSpPr/>
          <p:nvPr/>
        </p:nvSpPr>
        <p:spPr>
          <a:xfrm>
            <a:off x="983929" y="2587707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LEARN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983929" y="3582775"/>
            <a:ext cx="38940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Florida's climate impacts on water use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983929" y="4387876"/>
            <a:ext cx="38940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Water-efficient landscaping techniques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983929" y="5192977"/>
            <a:ext cx="38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Florida-Friendly plant selection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54" name="Google Shape;5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4695" y="2310812"/>
            <a:ext cx="4347568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/>
          <p:nvPr/>
        </p:nvSpPr>
        <p:spPr>
          <a:xfrm>
            <a:off x="5331496" y="2587707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ACT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5331496" y="3582775"/>
            <a:ext cx="38940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Design water-conserving landscapes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5331496" y="4387876"/>
            <a:ext cx="38940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Suggest conservation strategies at home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5331496" y="5192977"/>
            <a:ext cx="38940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Make informed environmental choices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59" name="Google Shape;5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2249" y="2311249"/>
            <a:ext cx="4347568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/>
          <p:nvPr/>
        </p:nvSpPr>
        <p:spPr>
          <a:xfrm>
            <a:off x="9679063" y="2587707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ASSESS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679063" y="3582775"/>
            <a:ext cx="38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Station activity completion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679063" y="4024974"/>
            <a:ext cx="38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Landscape design project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9679063" y="4467172"/>
            <a:ext cx="38940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Creative exit ticket reflection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793790" y="1617464"/>
            <a:ext cx="8665726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450"/>
              <a:buFont typeface="Outfit ExtraBold"/>
              <a:buNone/>
            </a:pPr>
            <a:r>
              <a:rPr b="1" i="0" lang="en-US" sz="44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Learning Objectives &amp; Standards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793790" y="3089553"/>
            <a:ext cx="4196358" cy="121920"/>
          </a:xfrm>
          <a:prstGeom prst="roundRect">
            <a:avLst>
              <a:gd fmla="val 78139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2551688" y="2779871"/>
            <a:ext cx="680442" cy="680442"/>
          </a:xfrm>
          <a:prstGeom prst="roundRect">
            <a:avLst>
              <a:gd fmla="val 134383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2755761" y="2950012"/>
            <a:ext cx="272177" cy="340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utfit ExtraBold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1051084" y="368700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Learning Objectives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51084" y="4177427"/>
            <a:ext cx="3681770" cy="217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Students will explain how water-efficient landscaping practices support sustainability by conserving water in Florida's climate and relate this to local weather and seasonal rainfall.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5216962" y="3089553"/>
            <a:ext cx="4196358" cy="121920"/>
          </a:xfrm>
          <a:prstGeom prst="roundRect">
            <a:avLst>
              <a:gd fmla="val 78139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6974860" y="2779871"/>
            <a:ext cx="680442" cy="680442"/>
          </a:xfrm>
          <a:prstGeom prst="roundRect">
            <a:avLst>
              <a:gd fmla="val 134383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178933" y="2950012"/>
            <a:ext cx="272177" cy="340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utfit ExtraBold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5474256" y="368700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Standards Alignment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5474256" y="4177427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SC.4.E.6.6 (Review)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5474256" y="4619625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SC.4.L.17.4 (Review)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5474256" y="5061823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Char char="•"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SC.5.E.7.6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9640133" y="3089553"/>
            <a:ext cx="4196358" cy="121920"/>
          </a:xfrm>
          <a:prstGeom prst="roundRect">
            <a:avLst>
              <a:gd fmla="val 78139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11398032" y="2779871"/>
            <a:ext cx="680442" cy="680442"/>
          </a:xfrm>
          <a:prstGeom prst="roundRect">
            <a:avLst>
              <a:gd fmla="val 134383" name="adj"/>
            </a:avLst>
          </a:prstGeom>
          <a:solidFill>
            <a:srgbClr val="5E4C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11602105" y="2950012"/>
            <a:ext cx="272177" cy="340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utfit ExtraBold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9897427" y="368700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Guiding Question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9897427" y="4177427"/>
            <a:ext cx="3681770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How can we use what we know about Florida's climate to water our landscape in a way that saves water and protects the environment?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>
            <a:off x="515064" y="404693"/>
            <a:ext cx="3679269" cy="459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2850"/>
              <a:buFont typeface="Outfit ExtraBold"/>
              <a:buNone/>
            </a:pPr>
            <a:r>
              <a:rPr b="1" i="0" lang="en-US" sz="28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Lesson Flow</a:t>
            </a:r>
            <a:endParaRPr b="0" i="0" sz="2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3817739" y="1250752"/>
            <a:ext cx="15240" cy="5440204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3233559" y="1459111"/>
            <a:ext cx="441484" cy="15240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3659803" y="1301234"/>
            <a:ext cx="331113" cy="331113"/>
          </a:xfrm>
          <a:prstGeom prst="roundRect">
            <a:avLst>
              <a:gd fmla="val 18668" name="adj"/>
            </a:avLst>
          </a:prstGeom>
          <a:solidFill>
            <a:srgbClr val="E9E6FA"/>
          </a:solidFill>
          <a:ln cap="flat" cmpd="sng" w="9525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3714929" y="1328797"/>
            <a:ext cx="220742" cy="275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00"/>
              <a:buFont typeface="Outfit ExtraBold"/>
              <a:buNone/>
            </a:pPr>
            <a:r>
              <a:rPr b="1" i="0" lang="en-US" sz="17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1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249918" y="1301234"/>
            <a:ext cx="1839635" cy="229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400"/>
              <a:buFont typeface="Outfit ExtraBold"/>
              <a:buNone/>
            </a:pPr>
            <a:r>
              <a:rPr b="1" i="0" lang="en-US" sz="14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Engage (10 min)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515064" y="1678305"/>
            <a:ext cx="2574488" cy="70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Video showing sprinklers running during rainstorms vs. efficient landscapes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515064" y="2516862"/>
            <a:ext cx="2574488" cy="70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Discussion: "What's wrong with this picture?" and "Why does it matter how we water our yards?"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3975675" y="2342078"/>
            <a:ext cx="441484" cy="15240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3659803" y="2184202"/>
            <a:ext cx="331113" cy="331113"/>
          </a:xfrm>
          <a:prstGeom prst="roundRect">
            <a:avLst>
              <a:gd fmla="val 18668" name="adj"/>
            </a:avLst>
          </a:prstGeom>
          <a:solidFill>
            <a:srgbClr val="E9E6FA"/>
          </a:solidFill>
          <a:ln cap="flat" cmpd="sng" w="9525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3714929" y="2211765"/>
            <a:ext cx="220742" cy="275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00"/>
              <a:buFont typeface="Outfit ExtraBold"/>
              <a:buNone/>
            </a:pPr>
            <a:r>
              <a:rPr b="1" i="0" lang="en-US" sz="17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2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4561165" y="2184202"/>
            <a:ext cx="1839635" cy="229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400"/>
              <a:buFont typeface="Outfit ExtraBold"/>
              <a:buNone/>
            </a:pPr>
            <a:r>
              <a:rPr b="1" i="0" lang="en-US" sz="14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Explore (15 min)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4561165" y="2561273"/>
            <a:ext cx="2574488" cy="235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Rotating stations: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561165" y="2929057"/>
            <a:ext cx="2574488" cy="470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Char char="•"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Match native plants with water needs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4561165" y="3451265"/>
            <a:ext cx="2574488" cy="470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Char char="•"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Compare efficient vs. inefficient landscapes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4561165" y="3973473"/>
            <a:ext cx="2574488" cy="235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Char char="•"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Analyze Florida rainfall patterns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3233559" y="3725704"/>
            <a:ext cx="441484" cy="15240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3659803" y="3567827"/>
            <a:ext cx="331113" cy="331113"/>
          </a:xfrm>
          <a:prstGeom prst="roundRect">
            <a:avLst>
              <a:gd fmla="val 18668" name="adj"/>
            </a:avLst>
          </a:prstGeom>
          <a:solidFill>
            <a:srgbClr val="E9E6FA"/>
          </a:solidFill>
          <a:ln cap="flat" cmpd="sng" w="9525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3714929" y="3595390"/>
            <a:ext cx="220742" cy="275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00"/>
              <a:buFont typeface="Outfit ExtraBold"/>
              <a:buNone/>
            </a:pPr>
            <a:r>
              <a:rPr b="1" i="0" lang="en-US" sz="17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3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1249918" y="3567827"/>
            <a:ext cx="1839635" cy="229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400"/>
              <a:buFont typeface="Outfit ExtraBold"/>
              <a:buNone/>
            </a:pPr>
            <a:r>
              <a:rPr b="1" i="0" lang="en-US" sz="14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Explain (10 min)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515064" y="3944898"/>
            <a:ext cx="2574488" cy="70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Mini-lesson on Florida's climate challenges, water-efficient practices, and key vocabulary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975675" y="4910495"/>
            <a:ext cx="441484" cy="15240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3659803" y="4752618"/>
            <a:ext cx="331113" cy="331113"/>
          </a:xfrm>
          <a:prstGeom prst="roundRect">
            <a:avLst>
              <a:gd fmla="val 18668" name="adj"/>
            </a:avLst>
          </a:prstGeom>
          <a:solidFill>
            <a:srgbClr val="E9E6FA"/>
          </a:solidFill>
          <a:ln cap="flat" cmpd="sng" w="9525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3714929" y="4780181"/>
            <a:ext cx="220742" cy="275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00"/>
              <a:buFont typeface="Outfit ExtraBold"/>
              <a:buNone/>
            </a:pPr>
            <a:r>
              <a:rPr b="1" i="0" lang="en-US" sz="17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4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4561165" y="4752618"/>
            <a:ext cx="1839635" cy="229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400"/>
              <a:buFont typeface="Outfit ExtraBold"/>
              <a:buNone/>
            </a:pPr>
            <a:r>
              <a:rPr b="1" i="0" lang="en-US" sz="14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Elaborate (15 min)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4561165" y="5129689"/>
            <a:ext cx="2574488" cy="70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Extension Agent presentation and small group landscape design project using Florida-Friendly plants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233559" y="5671542"/>
            <a:ext cx="441484" cy="15240"/>
          </a:xfrm>
          <a:prstGeom prst="roundRect">
            <a:avLst>
              <a:gd fmla="val 405598" name="adj"/>
            </a:avLst>
          </a:prstGeom>
          <a:solidFill>
            <a:srgbClr val="BDB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3659803" y="5513665"/>
            <a:ext cx="331113" cy="331113"/>
          </a:xfrm>
          <a:prstGeom prst="roundRect">
            <a:avLst>
              <a:gd fmla="val 18668" name="adj"/>
            </a:avLst>
          </a:prstGeom>
          <a:solidFill>
            <a:srgbClr val="E9E6FA"/>
          </a:solidFill>
          <a:ln cap="flat" cmpd="sng" w="9525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3714929" y="5541228"/>
            <a:ext cx="220742" cy="275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00"/>
              <a:buFont typeface="Outfit ExtraBold"/>
              <a:buNone/>
            </a:pPr>
            <a:r>
              <a:rPr b="1" i="0" lang="en-US" sz="17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5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249918" y="5513665"/>
            <a:ext cx="1839635" cy="229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400"/>
              <a:buFont typeface="Outfit ExtraBold"/>
              <a:buNone/>
            </a:pPr>
            <a:r>
              <a:rPr b="1" i="0" lang="en-US" sz="14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Evaluate (10 min)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515064" y="5890736"/>
            <a:ext cx="2574488" cy="70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869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150"/>
              <a:buFont typeface="Arimo"/>
              <a:buNone/>
            </a:pPr>
            <a:r>
              <a:rPr b="0" i="0" lang="en-US" sz="11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Exit ticket or landscape design presentations to demonstrate understanding</a:t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23" name="Google Shape;1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2366" y="1250752"/>
            <a:ext cx="6620589" cy="6620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793790" y="2137291"/>
            <a:ext cx="6917174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450"/>
              <a:buFont typeface="Outfit ExtraBold"/>
              <a:buNone/>
            </a:pPr>
            <a:r>
              <a:rPr b="1" i="0" lang="en-US" sz="44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Differentiation Strategies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329969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793790" y="415016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ESE Students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793790" y="4640580"/>
            <a:ext cx="4158615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Provide visual aids, sentence frames, extra time, and peer/adult support for group activities and design projects.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5893" y="329969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5235893" y="415016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ELL Students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5235893" y="4640580"/>
            <a:ext cx="4158615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Pre-teach vocabulary with visuals, offer bilingual resources, use gestures, and allow sketching before written work.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6" name="Google Shape;1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7995" y="3299698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/>
          <p:nvPr/>
        </p:nvSpPr>
        <p:spPr>
          <a:xfrm>
            <a:off x="9677995" y="415016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200"/>
              <a:buFont typeface="Outfit ExtraBold"/>
              <a:buNone/>
            </a:pPr>
            <a:r>
              <a:rPr b="1" i="0" lang="en-US" sz="22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Gifted Students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9677995" y="4640580"/>
            <a:ext cx="4158615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750"/>
              <a:buFont typeface="Arimo"/>
              <a:buNone/>
            </a:pPr>
            <a:r>
              <a:rPr b="0" i="0" lang="en-US" sz="175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Encourage deeper analysis of climate zones, complex landscape design with budgeting, and independent research on water-saving tech.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724026" y="905000"/>
            <a:ext cx="642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Clr>
                <a:srgbClr val="231971"/>
              </a:buClr>
              <a:buSzPts val="4050"/>
              <a:buFont typeface="Outfit ExtraBold"/>
              <a:buNone/>
            </a:pPr>
            <a:r>
              <a:rPr b="1" i="0" lang="en-US" sz="4050" u="none" cap="none" strike="noStrike">
                <a:solidFill>
                  <a:srgbClr val="231971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Materials &amp; Teacher Tips</a:t>
            </a:r>
            <a:endParaRPr b="0" i="0" sz="4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724019" y="1758315"/>
            <a:ext cx="7707511" cy="2933938"/>
          </a:xfrm>
          <a:prstGeom prst="roundRect">
            <a:avLst>
              <a:gd fmla="val 2962" name="adj"/>
            </a:avLst>
          </a:prstGeom>
          <a:noFill/>
          <a:ln cap="flat" cmpd="sng" w="22850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953691" y="1987987"/>
            <a:ext cx="2586038" cy="323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Outfit ExtraBold"/>
              <a:buNone/>
            </a:pPr>
            <a:r>
              <a:rPr b="1" i="0" lang="en-US" sz="20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Required Materials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953691" y="2518053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Florida-Friendly plant guides/cards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953691" y="2921437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Climate/rainfall maps and data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953691" y="3324820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Images of efficient/inefficient landscapes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953691" y="3728204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Rain gauges or precipitation data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953691" y="4131588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Design templates and art supplies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724019" y="4899065"/>
            <a:ext cx="7707511" cy="2530554"/>
          </a:xfrm>
          <a:prstGeom prst="roundRect">
            <a:avLst>
              <a:gd fmla="val 3434" name="adj"/>
            </a:avLst>
          </a:prstGeom>
          <a:noFill/>
          <a:ln cap="flat" cmpd="sng" w="22850">
            <a:solidFill>
              <a:srgbClr val="BDB8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953691" y="5128736"/>
            <a:ext cx="2586038" cy="323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2000"/>
              <a:buFont typeface="Outfit ExtraBold"/>
              <a:buNone/>
            </a:pPr>
            <a:r>
              <a:rPr b="1" i="0" lang="en-US" sz="2000" u="none" cap="none" strike="noStrike">
                <a:solidFill>
                  <a:srgbClr val="2A2742"/>
                </a:solidFill>
                <a:latin typeface="Outfit ExtraBold"/>
                <a:ea typeface="Outfit ExtraBold"/>
                <a:cs typeface="Outfit ExtraBold"/>
                <a:sym typeface="Outfit ExtraBold"/>
              </a:rPr>
              <a:t>Teaching Tips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953691" y="5658803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Contact your local Extension Office early to schedule a guest speaker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953691" y="6062186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Collect real-world examples from your school grounds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953691" y="6465570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Consider a follow-up outdoor activity to apply concepts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953691" y="6868954"/>
            <a:ext cx="7248168" cy="330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2A2742"/>
              </a:buClr>
              <a:buSzPts val="1600"/>
              <a:buFont typeface="Arimo"/>
              <a:buChar char="•"/>
            </a:pPr>
            <a:r>
              <a:rPr b="0" i="0" lang="en-US" sz="1600" u="none" cap="none" strike="noStrike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rPr>
              <a:t>Connect to home practices with a family engagement component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58" name="Google Shape;1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3737" y="1758315"/>
            <a:ext cx="4970145" cy="497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2025-07-17T20:46:12Z</dcterms:created>
</cp:coreProperties>
</file>