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8229600" cx="14630400"/>
  <p:notesSz cx="8229600" cy="14630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3" roundtripDataSignature="AMtx7mgcAbcxvj8+0VKn8uFwjp2Bb6+E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customschemas.google.com/relationships/presentationmetadata" Target="metadata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" name="Google Shape;4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" name="Google Shape;5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" name="Google Shape;114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5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5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5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5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hyperlink" Target="https://gamma.app/?utm_source=made-with-gamma" TargetMode="External"/><Relationship Id="rId4" Type="http://schemas.openxmlformats.org/officeDocument/2006/relationships/image" Target="../media/image5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" name="Google Shape;11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3" name="Google Shape;13;p10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" name="Google Shape;15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7" name="Google Shape;17;p1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" name="Google Shape;19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" name="Google Shape;21;p1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5" name="Google Shape;25;p13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7" name="Google Shape;2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9" name="Google Shape;29;p1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1" name="Google Shape;31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3" name="Google Shape;33;p15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" name="Google Shape;35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37" name="Google Shape;37;p1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9" name="Google Shape;39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1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41" name="Google Shape;41;p17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39215" y="7749540"/>
            <a:ext cx="1722605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0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8" name="Google Shape;4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"/>
          <p:cNvSpPr/>
          <p:nvPr/>
        </p:nvSpPr>
        <p:spPr>
          <a:xfrm>
            <a:off x="6324124" y="2848213"/>
            <a:ext cx="7468553" cy="14080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Erosion Simulation: Protecting Our Watersheds</a:t>
            </a:r>
            <a:endParaRPr b="0" i="0" sz="4400" u="none" cap="none" strike="noStrike"/>
          </a:p>
        </p:txBody>
      </p:sp>
      <p:sp>
        <p:nvSpPr>
          <p:cNvPr id="50" name="Google Shape;50;p1"/>
          <p:cNvSpPr/>
          <p:nvPr/>
        </p:nvSpPr>
        <p:spPr>
          <a:xfrm>
            <a:off x="6324124" y="4615220"/>
            <a:ext cx="7468553" cy="766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 hands-on exploration of how landscaping choices impact soil erosion and water quality in Florida's waterfront ecosystems.</a:t>
            </a:r>
            <a:endParaRPr b="0" i="0" sz="1850" u="none" cap="none" strike="noStrike"/>
          </a:p>
        </p:txBody>
      </p:sp>
      <p:sp>
        <p:nvSpPr>
          <p:cNvPr id="51" name="Google Shape;51;p1"/>
          <p:cNvSpPr/>
          <p:nvPr/>
        </p:nvSpPr>
        <p:spPr>
          <a:xfrm>
            <a:off x="12686525" y="7526850"/>
            <a:ext cx="1944000" cy="766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"/>
          <p:cNvSpPr/>
          <p:nvPr/>
        </p:nvSpPr>
        <p:spPr>
          <a:xfrm>
            <a:off x="12686525" y="7526850"/>
            <a:ext cx="1944000" cy="766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2"/>
          <p:cNvSpPr/>
          <p:nvPr/>
        </p:nvSpPr>
        <p:spPr>
          <a:xfrm>
            <a:off x="609838" y="479108"/>
            <a:ext cx="6669643" cy="5125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Understanding Erosion &amp; Its Impact</a:t>
            </a:r>
            <a:endParaRPr b="0" i="0" sz="3200" u="none" cap="none" strike="noStrike"/>
          </a:p>
        </p:txBody>
      </p:sp>
      <p:sp>
        <p:nvSpPr>
          <p:cNvPr id="59" name="Google Shape;59;p2"/>
          <p:cNvSpPr/>
          <p:nvPr/>
        </p:nvSpPr>
        <p:spPr>
          <a:xfrm>
            <a:off x="609838" y="1427202"/>
            <a:ext cx="2050018" cy="2562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is Soil Erosion?</a:t>
            </a:r>
            <a:endParaRPr b="0" i="0" sz="1600" u="none" cap="none" strike="noStrike"/>
          </a:p>
        </p:txBody>
      </p:sp>
      <p:sp>
        <p:nvSpPr>
          <p:cNvPr id="60" name="Google Shape;60;p2"/>
          <p:cNvSpPr/>
          <p:nvPr/>
        </p:nvSpPr>
        <p:spPr>
          <a:xfrm>
            <a:off x="609838" y="1857613"/>
            <a:ext cx="6492835" cy="5576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The process where soil particles are dislodged and transported by water, wind, or other forces</a:t>
            </a:r>
            <a:endParaRPr b="0" i="0" sz="1350" u="none" cap="none" strike="noStrike"/>
          </a:p>
        </p:txBody>
      </p:sp>
      <p:sp>
        <p:nvSpPr>
          <p:cNvPr id="61" name="Google Shape;61;p2"/>
          <p:cNvSpPr/>
          <p:nvPr/>
        </p:nvSpPr>
        <p:spPr>
          <a:xfrm>
            <a:off x="609838" y="2589490"/>
            <a:ext cx="2050018" cy="2562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Why It Matters:</a:t>
            </a:r>
            <a:endParaRPr b="0" i="0" sz="1600" u="none" cap="none" strike="noStrike"/>
          </a:p>
        </p:txBody>
      </p:sp>
      <p:sp>
        <p:nvSpPr>
          <p:cNvPr id="62" name="Google Shape;62;p2"/>
          <p:cNvSpPr/>
          <p:nvPr/>
        </p:nvSpPr>
        <p:spPr>
          <a:xfrm>
            <a:off x="609838" y="3019901"/>
            <a:ext cx="6492835" cy="2788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Char char="•"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Degrades water quality through sedimentation</a:t>
            </a:r>
            <a:endParaRPr b="0" i="0" sz="1350" u="none" cap="none" strike="noStrike"/>
          </a:p>
        </p:txBody>
      </p:sp>
      <p:sp>
        <p:nvSpPr>
          <p:cNvPr id="63" name="Google Shape;63;p2"/>
          <p:cNvSpPr/>
          <p:nvPr/>
        </p:nvSpPr>
        <p:spPr>
          <a:xfrm>
            <a:off x="609838" y="3359706"/>
            <a:ext cx="6492835" cy="2788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Char char="•"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Reduces soil fertility in landscaped areas</a:t>
            </a:r>
            <a:endParaRPr b="0" i="0" sz="1350" u="none" cap="none" strike="noStrike"/>
          </a:p>
        </p:txBody>
      </p:sp>
      <p:sp>
        <p:nvSpPr>
          <p:cNvPr id="64" name="Google Shape;64;p2"/>
          <p:cNvSpPr/>
          <p:nvPr/>
        </p:nvSpPr>
        <p:spPr>
          <a:xfrm>
            <a:off x="609838" y="3699510"/>
            <a:ext cx="6492835" cy="2788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Char char="•"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Threatens aquatic habitats and wildlife</a:t>
            </a:r>
            <a:endParaRPr b="0" i="0" sz="1350" u="none" cap="none" strike="noStrike"/>
          </a:p>
        </p:txBody>
      </p:sp>
      <p:sp>
        <p:nvSpPr>
          <p:cNvPr id="65" name="Google Shape;65;p2"/>
          <p:cNvSpPr/>
          <p:nvPr/>
        </p:nvSpPr>
        <p:spPr>
          <a:xfrm>
            <a:off x="609838" y="4039314"/>
            <a:ext cx="6492835" cy="2788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Char char="•"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Contributes to flooding and property damage</a:t>
            </a:r>
            <a:endParaRPr b="0" i="0" sz="1350" u="none" cap="none" strike="noStrike"/>
          </a:p>
        </p:txBody>
      </p:sp>
      <p:pic>
        <p:nvPicPr>
          <p:cNvPr descr="preencoded.png" id="66" name="Google Shape;6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35385" y="401016"/>
            <a:ext cx="6492836" cy="6492836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2"/>
          <p:cNvSpPr/>
          <p:nvPr/>
        </p:nvSpPr>
        <p:spPr>
          <a:xfrm>
            <a:off x="7535347" y="7321003"/>
            <a:ext cx="6492900" cy="55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259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Florida's waterfront ecosystems are particularly vulnerable to erosion damage due to our frequent rainfall and extensive coastlines</a:t>
            </a:r>
            <a:endParaRPr b="0" i="0" sz="13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"/>
          <p:cNvSpPr/>
          <p:nvPr/>
        </p:nvSpPr>
        <p:spPr>
          <a:xfrm>
            <a:off x="837724" y="914995"/>
            <a:ext cx="5632490" cy="704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Learning Objectives</a:t>
            </a:r>
            <a:endParaRPr b="0" i="0" sz="4400" u="none" cap="none" strike="noStrike"/>
          </a:p>
        </p:txBody>
      </p:sp>
      <p:sp>
        <p:nvSpPr>
          <p:cNvPr id="74" name="Google Shape;74;p3"/>
          <p:cNvSpPr/>
          <p:nvPr/>
        </p:nvSpPr>
        <p:spPr>
          <a:xfrm>
            <a:off x="837724" y="2426256"/>
            <a:ext cx="6357818" cy="121920"/>
          </a:xfrm>
          <a:prstGeom prst="roundRect">
            <a:avLst>
              <a:gd fmla="val 82464" name="adj"/>
            </a:avLst>
          </a:prstGeom>
          <a:solidFill>
            <a:srgbClr val="BE49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3"/>
          <p:cNvSpPr/>
          <p:nvPr/>
        </p:nvSpPr>
        <p:spPr>
          <a:xfrm>
            <a:off x="3657540" y="2097762"/>
            <a:ext cx="718066" cy="718066"/>
          </a:xfrm>
          <a:prstGeom prst="roundRect">
            <a:avLst>
              <a:gd fmla="val 127342" name="adj"/>
            </a:avLst>
          </a:prstGeom>
          <a:solidFill>
            <a:srgbClr val="BE49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3"/>
          <p:cNvSpPr/>
          <p:nvPr/>
        </p:nvSpPr>
        <p:spPr>
          <a:xfrm>
            <a:off x="3872925" y="2277308"/>
            <a:ext cx="287179" cy="3589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50"/>
              <a:buFont typeface="Arial"/>
              <a:buNone/>
            </a:pPr>
            <a:r>
              <a:rPr b="0" i="0" lang="en-US" sz="225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2250" u="none" cap="none" strike="noStrike"/>
          </a:p>
        </p:txBody>
      </p:sp>
      <p:sp>
        <p:nvSpPr>
          <p:cNvPr id="77" name="Google Shape;77;p3"/>
          <p:cNvSpPr/>
          <p:nvPr/>
        </p:nvSpPr>
        <p:spPr>
          <a:xfrm>
            <a:off x="1107519" y="3055144"/>
            <a:ext cx="3060144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Identify Erosion Factors</a:t>
            </a:r>
            <a:endParaRPr b="0" i="0" sz="2200" u="none" cap="none" strike="noStrike"/>
          </a:p>
        </p:txBody>
      </p:sp>
      <p:sp>
        <p:nvSpPr>
          <p:cNvPr id="78" name="Google Shape;78;p3"/>
          <p:cNvSpPr/>
          <p:nvPr/>
        </p:nvSpPr>
        <p:spPr>
          <a:xfrm>
            <a:off x="1107519" y="3550682"/>
            <a:ext cx="5818227" cy="766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Recognize the causes and effects of soil erosion near waterfronts and how they impact local ecosystems</a:t>
            </a:r>
            <a:endParaRPr b="0" i="0" sz="1850" u="none" cap="none" strike="noStrike"/>
          </a:p>
        </p:txBody>
      </p:sp>
      <p:sp>
        <p:nvSpPr>
          <p:cNvPr id="79" name="Google Shape;79;p3"/>
          <p:cNvSpPr/>
          <p:nvPr/>
        </p:nvSpPr>
        <p:spPr>
          <a:xfrm>
            <a:off x="7434858" y="2426256"/>
            <a:ext cx="6357818" cy="121920"/>
          </a:xfrm>
          <a:prstGeom prst="roundRect">
            <a:avLst>
              <a:gd fmla="val 82464" name="adj"/>
            </a:avLst>
          </a:prstGeom>
          <a:solidFill>
            <a:srgbClr val="BE49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3"/>
          <p:cNvSpPr/>
          <p:nvPr/>
        </p:nvSpPr>
        <p:spPr>
          <a:xfrm>
            <a:off x="10254675" y="2097762"/>
            <a:ext cx="718066" cy="718066"/>
          </a:xfrm>
          <a:prstGeom prst="roundRect">
            <a:avLst>
              <a:gd fmla="val 127342" name="adj"/>
            </a:avLst>
          </a:prstGeom>
          <a:solidFill>
            <a:srgbClr val="BE49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3"/>
          <p:cNvSpPr/>
          <p:nvPr/>
        </p:nvSpPr>
        <p:spPr>
          <a:xfrm>
            <a:off x="10470059" y="2277308"/>
            <a:ext cx="287179" cy="3589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50"/>
              <a:buFont typeface="Arial"/>
              <a:buNone/>
            </a:pPr>
            <a:r>
              <a:rPr b="0" i="0" lang="en-US" sz="225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2250" u="none" cap="none" strike="noStrike"/>
          </a:p>
        </p:txBody>
      </p:sp>
      <p:sp>
        <p:nvSpPr>
          <p:cNvPr id="82" name="Google Shape;82;p3"/>
          <p:cNvSpPr/>
          <p:nvPr/>
        </p:nvSpPr>
        <p:spPr>
          <a:xfrm>
            <a:off x="7704653" y="3055144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Analyze Slope Impact</a:t>
            </a:r>
            <a:endParaRPr b="0" i="0" sz="2200" u="none" cap="none" strike="noStrike"/>
          </a:p>
        </p:txBody>
      </p:sp>
      <p:sp>
        <p:nvSpPr>
          <p:cNvPr id="83" name="Google Shape;83;p3"/>
          <p:cNvSpPr/>
          <p:nvPr/>
        </p:nvSpPr>
        <p:spPr>
          <a:xfrm>
            <a:off x="7704653" y="3550682"/>
            <a:ext cx="5818227" cy="766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Describe and measure how slope angle affects the rate of erosion and water runoff</a:t>
            </a:r>
            <a:endParaRPr b="0" i="0" sz="1850" u="none" cap="none" strike="noStrike"/>
          </a:p>
        </p:txBody>
      </p:sp>
      <p:sp>
        <p:nvSpPr>
          <p:cNvPr id="84" name="Google Shape;84;p3"/>
          <p:cNvSpPr/>
          <p:nvPr/>
        </p:nvSpPr>
        <p:spPr>
          <a:xfrm>
            <a:off x="837724" y="5154335"/>
            <a:ext cx="6357818" cy="121920"/>
          </a:xfrm>
          <a:prstGeom prst="roundRect">
            <a:avLst>
              <a:gd fmla="val 82464" name="adj"/>
            </a:avLst>
          </a:prstGeom>
          <a:solidFill>
            <a:srgbClr val="BE49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3"/>
          <p:cNvSpPr/>
          <p:nvPr/>
        </p:nvSpPr>
        <p:spPr>
          <a:xfrm>
            <a:off x="3657540" y="4825841"/>
            <a:ext cx="718066" cy="718066"/>
          </a:xfrm>
          <a:prstGeom prst="roundRect">
            <a:avLst>
              <a:gd fmla="val 127342" name="adj"/>
            </a:avLst>
          </a:prstGeom>
          <a:solidFill>
            <a:srgbClr val="BE49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3"/>
          <p:cNvSpPr/>
          <p:nvPr/>
        </p:nvSpPr>
        <p:spPr>
          <a:xfrm>
            <a:off x="3872925" y="5005388"/>
            <a:ext cx="287179" cy="3589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50"/>
              <a:buFont typeface="Arial"/>
              <a:buNone/>
            </a:pPr>
            <a:r>
              <a:rPr b="0" i="0" lang="en-US" sz="225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2250" u="none" cap="none" strike="noStrike"/>
          </a:p>
        </p:txBody>
      </p:sp>
      <p:sp>
        <p:nvSpPr>
          <p:cNvPr id="87" name="Google Shape;87;p3"/>
          <p:cNvSpPr/>
          <p:nvPr/>
        </p:nvSpPr>
        <p:spPr>
          <a:xfrm>
            <a:off x="1107519" y="5783223"/>
            <a:ext cx="3119199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Compare Ground Covers</a:t>
            </a:r>
            <a:endParaRPr b="0" i="0" sz="2200" u="none" cap="none" strike="noStrike"/>
          </a:p>
        </p:txBody>
      </p:sp>
      <p:sp>
        <p:nvSpPr>
          <p:cNvPr id="88" name="Google Shape;88;p3"/>
          <p:cNvSpPr/>
          <p:nvPr/>
        </p:nvSpPr>
        <p:spPr>
          <a:xfrm>
            <a:off x="1107519" y="6278761"/>
            <a:ext cx="5818227" cy="766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Evaluate how different materials (bare soil, grass, mulch, rocks) perform in preventing erosion</a:t>
            </a:r>
            <a:endParaRPr b="0" i="0" sz="1850" u="none" cap="none" strike="noStrike"/>
          </a:p>
        </p:txBody>
      </p:sp>
      <p:sp>
        <p:nvSpPr>
          <p:cNvPr id="89" name="Google Shape;89;p3"/>
          <p:cNvSpPr/>
          <p:nvPr/>
        </p:nvSpPr>
        <p:spPr>
          <a:xfrm>
            <a:off x="7434858" y="5154335"/>
            <a:ext cx="6357818" cy="121920"/>
          </a:xfrm>
          <a:prstGeom prst="roundRect">
            <a:avLst>
              <a:gd fmla="val 82464" name="adj"/>
            </a:avLst>
          </a:prstGeom>
          <a:solidFill>
            <a:srgbClr val="BE49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3"/>
          <p:cNvSpPr/>
          <p:nvPr/>
        </p:nvSpPr>
        <p:spPr>
          <a:xfrm>
            <a:off x="10254675" y="4825841"/>
            <a:ext cx="718066" cy="718066"/>
          </a:xfrm>
          <a:prstGeom prst="roundRect">
            <a:avLst>
              <a:gd fmla="val 127342" name="adj"/>
            </a:avLst>
          </a:prstGeom>
          <a:solidFill>
            <a:srgbClr val="BE49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3"/>
          <p:cNvSpPr/>
          <p:nvPr/>
        </p:nvSpPr>
        <p:spPr>
          <a:xfrm>
            <a:off x="10470059" y="5005388"/>
            <a:ext cx="287179" cy="3589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50"/>
              <a:buFont typeface="Arial"/>
              <a:buNone/>
            </a:pPr>
            <a:r>
              <a:rPr b="0" i="0" lang="en-US" sz="225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2250" u="none" cap="none" strike="noStrike"/>
          </a:p>
        </p:txBody>
      </p:sp>
      <p:sp>
        <p:nvSpPr>
          <p:cNvPr id="92" name="Google Shape;92;p3"/>
          <p:cNvSpPr/>
          <p:nvPr/>
        </p:nvSpPr>
        <p:spPr>
          <a:xfrm>
            <a:off x="7704653" y="5783223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Design Solutions</a:t>
            </a:r>
            <a:endParaRPr b="0" i="0" sz="2200" u="none" cap="none" strike="noStrike"/>
          </a:p>
        </p:txBody>
      </p:sp>
      <p:sp>
        <p:nvSpPr>
          <p:cNvPr id="93" name="Google Shape;93;p3"/>
          <p:cNvSpPr/>
          <p:nvPr/>
        </p:nvSpPr>
        <p:spPr>
          <a:xfrm>
            <a:off x="7704653" y="6278761"/>
            <a:ext cx="5818227" cy="766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Apply Florida-Friendly Landscaping principles to create effective erosion control strategies</a:t>
            </a:r>
            <a:endParaRPr b="0" i="0" sz="1850" u="none" cap="none" strike="noStrike"/>
          </a:p>
        </p:txBody>
      </p:sp>
      <p:sp>
        <p:nvSpPr>
          <p:cNvPr id="94" name="Google Shape;94;p3"/>
          <p:cNvSpPr/>
          <p:nvPr/>
        </p:nvSpPr>
        <p:spPr>
          <a:xfrm>
            <a:off x="12686525" y="7526850"/>
            <a:ext cx="1944000" cy="766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"/>
          <p:cNvSpPr/>
          <p:nvPr/>
        </p:nvSpPr>
        <p:spPr>
          <a:xfrm>
            <a:off x="620792" y="487799"/>
            <a:ext cx="4173736" cy="5217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5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0"/>
              <a:buFont typeface="Arial"/>
              <a:buNone/>
            </a:pPr>
            <a:r>
              <a:rPr b="0" i="0" lang="en-US" sz="32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Experiment Setup</a:t>
            </a:r>
            <a:endParaRPr b="0" i="0" sz="3250" u="none" cap="none" strike="noStrike"/>
          </a:p>
        </p:txBody>
      </p:sp>
      <p:sp>
        <p:nvSpPr>
          <p:cNvPr id="101" name="Google Shape;101;p4"/>
          <p:cNvSpPr/>
          <p:nvPr/>
        </p:nvSpPr>
        <p:spPr>
          <a:xfrm>
            <a:off x="620792" y="1452801"/>
            <a:ext cx="2086808" cy="2608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81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Materials You'll Need:</a:t>
            </a:r>
            <a:endParaRPr b="0" i="0" sz="1600" u="none" cap="none" strike="noStrike"/>
          </a:p>
        </p:txBody>
      </p:sp>
      <p:sp>
        <p:nvSpPr>
          <p:cNvPr id="102" name="Google Shape;102;p4"/>
          <p:cNvSpPr/>
          <p:nvPr/>
        </p:nvSpPr>
        <p:spPr>
          <a:xfrm>
            <a:off x="620792" y="1890951"/>
            <a:ext cx="6478072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Char char="•"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Aluminum baking pans or plastic trays</a:t>
            </a:r>
            <a:endParaRPr b="0" i="0" sz="1350" u="none" cap="none" strike="noStrike"/>
          </a:p>
        </p:txBody>
      </p:sp>
      <p:sp>
        <p:nvSpPr>
          <p:cNvPr id="103" name="Google Shape;103;p4"/>
          <p:cNvSpPr/>
          <p:nvPr/>
        </p:nvSpPr>
        <p:spPr>
          <a:xfrm>
            <a:off x="620792" y="2236827"/>
            <a:ext cx="6478072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Char char="•"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Soil or sand</a:t>
            </a:r>
            <a:endParaRPr b="0" i="0" sz="1350" u="none" cap="none" strike="noStrike"/>
          </a:p>
        </p:txBody>
      </p:sp>
      <p:sp>
        <p:nvSpPr>
          <p:cNvPr id="104" name="Google Shape;104;p4"/>
          <p:cNvSpPr/>
          <p:nvPr/>
        </p:nvSpPr>
        <p:spPr>
          <a:xfrm>
            <a:off x="620792" y="2582704"/>
            <a:ext cx="6478072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Char char="•"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Ground cover samples: grass sod, mulch, rocks</a:t>
            </a:r>
            <a:endParaRPr b="0" i="0" sz="1350" u="none" cap="none" strike="noStrike"/>
          </a:p>
        </p:txBody>
      </p:sp>
      <p:sp>
        <p:nvSpPr>
          <p:cNvPr id="105" name="Google Shape;105;p4"/>
          <p:cNvSpPr/>
          <p:nvPr/>
        </p:nvSpPr>
        <p:spPr>
          <a:xfrm>
            <a:off x="620792" y="2928580"/>
            <a:ext cx="6478072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Char char="•"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Books or blocks for creating slopes</a:t>
            </a:r>
            <a:endParaRPr b="0" i="0" sz="1350" u="none" cap="none" strike="noStrike"/>
          </a:p>
        </p:txBody>
      </p:sp>
      <p:sp>
        <p:nvSpPr>
          <p:cNvPr id="106" name="Google Shape;106;p4"/>
          <p:cNvSpPr/>
          <p:nvPr/>
        </p:nvSpPr>
        <p:spPr>
          <a:xfrm>
            <a:off x="620792" y="3274457"/>
            <a:ext cx="6478072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Char char="•"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Protractor to measure angles</a:t>
            </a:r>
            <a:endParaRPr b="0" i="0" sz="1350" u="none" cap="none" strike="noStrike"/>
          </a:p>
        </p:txBody>
      </p:sp>
      <p:sp>
        <p:nvSpPr>
          <p:cNvPr id="107" name="Google Shape;107;p4"/>
          <p:cNvSpPr/>
          <p:nvPr/>
        </p:nvSpPr>
        <p:spPr>
          <a:xfrm>
            <a:off x="620792" y="3620333"/>
            <a:ext cx="6478072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Char char="•"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Spray bottles with water and food coloring</a:t>
            </a:r>
            <a:endParaRPr b="0" i="0" sz="1350" u="none" cap="none" strike="noStrike"/>
          </a:p>
        </p:txBody>
      </p:sp>
      <p:sp>
        <p:nvSpPr>
          <p:cNvPr id="108" name="Google Shape;108;p4"/>
          <p:cNvSpPr/>
          <p:nvPr/>
        </p:nvSpPr>
        <p:spPr>
          <a:xfrm>
            <a:off x="620792" y="3966210"/>
            <a:ext cx="6478072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Char char="•"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Data collection sheets</a:t>
            </a:r>
            <a:endParaRPr b="0" i="0" sz="1350" u="none" cap="none" strike="noStrike"/>
          </a:p>
        </p:txBody>
      </p:sp>
      <p:pic>
        <p:nvPicPr>
          <p:cNvPr descr="preencoded.png" id="109" name="Google Shape;10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54932" y="288390"/>
            <a:ext cx="6478071" cy="6478071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4"/>
          <p:cNvSpPr/>
          <p:nvPr/>
        </p:nvSpPr>
        <p:spPr>
          <a:xfrm>
            <a:off x="7754932" y="7027686"/>
            <a:ext cx="6478200" cy="56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Work in groups of 3-4 students to create multiple landscape simulations with varying slopes and ground covers</a:t>
            </a:r>
            <a:endParaRPr b="0" i="0" sz="1350" u="none" cap="none" strike="noStrike"/>
          </a:p>
        </p:txBody>
      </p:sp>
      <p:sp>
        <p:nvSpPr>
          <p:cNvPr id="111" name="Google Shape;111;p4"/>
          <p:cNvSpPr/>
          <p:nvPr/>
        </p:nvSpPr>
        <p:spPr>
          <a:xfrm>
            <a:off x="12686525" y="7526850"/>
            <a:ext cx="1944000" cy="766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/>
          <p:nvPr/>
        </p:nvSpPr>
        <p:spPr>
          <a:xfrm>
            <a:off x="837724" y="903684"/>
            <a:ext cx="7041832" cy="704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Conducting the Experiment</a:t>
            </a:r>
            <a:endParaRPr b="0" i="0" sz="4400" u="none" cap="none" strike="noStrike"/>
          </a:p>
        </p:txBody>
      </p:sp>
      <p:sp>
        <p:nvSpPr>
          <p:cNvPr id="118" name="Google Shape;118;p5"/>
          <p:cNvSpPr/>
          <p:nvPr/>
        </p:nvSpPr>
        <p:spPr>
          <a:xfrm>
            <a:off x="776074" y="2086450"/>
            <a:ext cx="6387600" cy="239400"/>
          </a:xfrm>
          <a:prstGeom prst="roundRect">
            <a:avLst>
              <a:gd fmla="val 42011" name="adj"/>
            </a:avLst>
          </a:prstGeom>
          <a:solidFill>
            <a:srgbClr val="F0D4F7"/>
          </a:solidFill>
          <a:ln cap="flat" cmpd="sng" w="9525">
            <a:solidFill>
              <a:srgbClr val="D6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5"/>
          <p:cNvSpPr/>
          <p:nvPr/>
        </p:nvSpPr>
        <p:spPr>
          <a:xfrm>
            <a:off x="1077039" y="2565081"/>
            <a:ext cx="2816100" cy="3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Set Up Landscapes</a:t>
            </a:r>
            <a:endParaRPr b="0" i="0" sz="2200" u="none" cap="none" strike="noStrike"/>
          </a:p>
        </p:txBody>
      </p:sp>
      <p:sp>
        <p:nvSpPr>
          <p:cNvPr id="120" name="Google Shape;120;p5"/>
          <p:cNvSpPr/>
          <p:nvPr/>
        </p:nvSpPr>
        <p:spPr>
          <a:xfrm>
            <a:off x="1077014" y="3060657"/>
            <a:ext cx="5909100" cy="114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Fill trays with soil and apply different ground covers (bare soil, grass, mulch, rocks). Use books to create various slope angles.</a:t>
            </a:r>
            <a:endParaRPr b="0" i="0" sz="1850" u="none" cap="none" strike="noStrike"/>
          </a:p>
        </p:txBody>
      </p:sp>
      <p:sp>
        <p:nvSpPr>
          <p:cNvPr id="121" name="Google Shape;121;p5"/>
          <p:cNvSpPr/>
          <p:nvPr/>
        </p:nvSpPr>
        <p:spPr>
          <a:xfrm>
            <a:off x="7404854" y="2086451"/>
            <a:ext cx="6387822" cy="239316"/>
          </a:xfrm>
          <a:prstGeom prst="roundRect">
            <a:avLst>
              <a:gd fmla="val 42011" name="adj"/>
            </a:avLst>
          </a:prstGeom>
          <a:solidFill>
            <a:srgbClr val="F0D4F7"/>
          </a:solidFill>
          <a:ln cap="flat" cmpd="sng" w="9525">
            <a:solidFill>
              <a:srgbClr val="D6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5"/>
          <p:cNvSpPr/>
          <p:nvPr/>
        </p:nvSpPr>
        <p:spPr>
          <a:xfrm>
            <a:off x="7644170" y="2565083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Simulate Rainfall</a:t>
            </a:r>
            <a:endParaRPr b="0" i="0" sz="2200" u="none" cap="none" strike="noStrike"/>
          </a:p>
        </p:txBody>
      </p:sp>
      <p:sp>
        <p:nvSpPr>
          <p:cNvPr id="123" name="Google Shape;123;p5"/>
          <p:cNvSpPr/>
          <p:nvPr/>
        </p:nvSpPr>
        <p:spPr>
          <a:xfrm>
            <a:off x="7644170" y="3060621"/>
            <a:ext cx="5909191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Use spray bottles with colored water to create consistent "rainfall" on each tray. The dye helps visualize water movement.</a:t>
            </a:r>
            <a:endParaRPr b="0" i="0" sz="1850" u="none" cap="none" strike="noStrike"/>
          </a:p>
        </p:txBody>
      </p:sp>
      <p:sp>
        <p:nvSpPr>
          <p:cNvPr id="124" name="Google Shape;124;p5"/>
          <p:cNvSpPr/>
          <p:nvPr/>
        </p:nvSpPr>
        <p:spPr>
          <a:xfrm>
            <a:off x="837724" y="4987408"/>
            <a:ext cx="6387600" cy="239400"/>
          </a:xfrm>
          <a:prstGeom prst="roundRect">
            <a:avLst>
              <a:gd fmla="val 42011" name="adj"/>
            </a:avLst>
          </a:prstGeom>
          <a:solidFill>
            <a:srgbClr val="F0D4F7"/>
          </a:solidFill>
          <a:ln cap="flat" cmpd="sng" w="9525">
            <a:solidFill>
              <a:srgbClr val="D6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5"/>
          <p:cNvSpPr/>
          <p:nvPr/>
        </p:nvSpPr>
        <p:spPr>
          <a:xfrm>
            <a:off x="1077002" y="5466039"/>
            <a:ext cx="2816100" cy="35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Observe &amp; Record</a:t>
            </a:r>
            <a:endParaRPr b="0" i="0" sz="2200" u="none" cap="none" strike="noStrike"/>
          </a:p>
        </p:txBody>
      </p:sp>
      <p:sp>
        <p:nvSpPr>
          <p:cNvPr id="126" name="Google Shape;126;p5"/>
          <p:cNvSpPr/>
          <p:nvPr/>
        </p:nvSpPr>
        <p:spPr>
          <a:xfrm>
            <a:off x="1076989" y="6057202"/>
            <a:ext cx="5909100" cy="7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Document erosion patterns, runoff speed, water clarity, and soil displacement for each landscape setup.</a:t>
            </a:r>
            <a:endParaRPr b="0" i="0" sz="1850" u="none" cap="none" strike="noStrike"/>
          </a:p>
        </p:txBody>
      </p:sp>
      <p:sp>
        <p:nvSpPr>
          <p:cNvPr id="127" name="Google Shape;127;p5"/>
          <p:cNvSpPr/>
          <p:nvPr/>
        </p:nvSpPr>
        <p:spPr>
          <a:xfrm>
            <a:off x="7404854" y="4987409"/>
            <a:ext cx="6387822" cy="239316"/>
          </a:xfrm>
          <a:prstGeom prst="roundRect">
            <a:avLst>
              <a:gd fmla="val 42011" name="adj"/>
            </a:avLst>
          </a:prstGeom>
          <a:solidFill>
            <a:srgbClr val="F0D4F7"/>
          </a:solidFill>
          <a:ln cap="flat" cmpd="sng" w="9525">
            <a:solidFill>
              <a:srgbClr val="D6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5"/>
          <p:cNvSpPr/>
          <p:nvPr/>
        </p:nvSpPr>
        <p:spPr>
          <a:xfrm>
            <a:off x="7644170" y="5466040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Analyze Results</a:t>
            </a:r>
            <a:endParaRPr b="0" i="0" sz="2200" u="none" cap="none" strike="noStrike"/>
          </a:p>
        </p:txBody>
      </p:sp>
      <p:sp>
        <p:nvSpPr>
          <p:cNvPr id="129" name="Google Shape;129;p5"/>
          <p:cNvSpPr/>
          <p:nvPr/>
        </p:nvSpPr>
        <p:spPr>
          <a:xfrm>
            <a:off x="7644170" y="5961578"/>
            <a:ext cx="5909191" cy="766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Compare data across different slopes and ground covers to determine which combinations best prevent erosion.</a:t>
            </a:r>
            <a:endParaRPr b="0" i="0" sz="1850" u="none" cap="none" strike="noStrike"/>
          </a:p>
        </p:txBody>
      </p:sp>
      <p:sp>
        <p:nvSpPr>
          <p:cNvPr id="130" name="Google Shape;130;p5"/>
          <p:cNvSpPr/>
          <p:nvPr/>
        </p:nvSpPr>
        <p:spPr>
          <a:xfrm>
            <a:off x="12686525" y="7526850"/>
            <a:ext cx="1944000" cy="766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"/>
          <p:cNvSpPr/>
          <p:nvPr/>
        </p:nvSpPr>
        <p:spPr>
          <a:xfrm>
            <a:off x="620792" y="487799"/>
            <a:ext cx="5367933" cy="5217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15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50"/>
              <a:buFont typeface="Arial"/>
              <a:buNone/>
            </a:pPr>
            <a:r>
              <a:rPr b="0" i="0" lang="en-US" sz="325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to Look For &amp; Measure</a:t>
            </a:r>
            <a:endParaRPr b="0" i="0" sz="3250" u="none" cap="none" strike="noStrike"/>
          </a:p>
        </p:txBody>
      </p:sp>
      <p:sp>
        <p:nvSpPr>
          <p:cNvPr id="137" name="Google Shape;137;p6"/>
          <p:cNvSpPr/>
          <p:nvPr/>
        </p:nvSpPr>
        <p:spPr>
          <a:xfrm>
            <a:off x="620792" y="1452801"/>
            <a:ext cx="2086808" cy="2608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812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Key Observations:</a:t>
            </a:r>
            <a:endParaRPr b="0" i="0" sz="1600" u="none" cap="none" strike="noStrike"/>
          </a:p>
        </p:txBody>
      </p:sp>
      <p:sp>
        <p:nvSpPr>
          <p:cNvPr id="138" name="Google Shape;138;p6"/>
          <p:cNvSpPr/>
          <p:nvPr/>
        </p:nvSpPr>
        <p:spPr>
          <a:xfrm>
            <a:off x="620792" y="1913215"/>
            <a:ext cx="6478072" cy="2062163"/>
          </a:xfrm>
          <a:prstGeom prst="roundRect">
            <a:avLst>
              <a:gd fmla="val 3613" name="adj"/>
            </a:avLst>
          </a:prstGeom>
          <a:noFill/>
          <a:ln cap="flat" cmpd="sng" w="9525">
            <a:solidFill>
              <a:srgbClr val="000000">
                <a:alpha val="7843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6"/>
          <p:cNvSpPr/>
          <p:nvPr/>
        </p:nvSpPr>
        <p:spPr>
          <a:xfrm>
            <a:off x="628412" y="1920835"/>
            <a:ext cx="6462832" cy="511731"/>
          </a:xfrm>
          <a:prstGeom prst="rect">
            <a:avLst/>
          </a:prstGeom>
          <a:solidFill>
            <a:srgbClr val="FFFFFF">
              <a:alpha val="392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6"/>
          <p:cNvSpPr/>
          <p:nvPr/>
        </p:nvSpPr>
        <p:spPr>
          <a:xfrm>
            <a:off x="805815" y="2034778"/>
            <a:ext cx="2872978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Soil Loss</a:t>
            </a:r>
            <a:endParaRPr b="0" i="0" sz="1350" u="none" cap="none" strike="noStrike"/>
          </a:p>
        </p:txBody>
      </p:sp>
      <p:sp>
        <p:nvSpPr>
          <p:cNvPr id="141" name="Google Shape;141;p6"/>
          <p:cNvSpPr/>
          <p:nvPr/>
        </p:nvSpPr>
        <p:spPr>
          <a:xfrm>
            <a:off x="4040981" y="2034778"/>
            <a:ext cx="2872978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Estimate amount of displaced soil</a:t>
            </a:r>
            <a:endParaRPr b="0" i="0" sz="1350" u="none" cap="none" strike="noStrike"/>
          </a:p>
        </p:txBody>
      </p:sp>
      <p:sp>
        <p:nvSpPr>
          <p:cNvPr id="142" name="Google Shape;142;p6"/>
          <p:cNvSpPr/>
          <p:nvPr/>
        </p:nvSpPr>
        <p:spPr>
          <a:xfrm>
            <a:off x="628412" y="2432566"/>
            <a:ext cx="6462832" cy="511731"/>
          </a:xfrm>
          <a:prstGeom prst="rect">
            <a:avLst/>
          </a:prstGeom>
          <a:solidFill>
            <a:srgbClr val="000000">
              <a:alpha val="392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6"/>
          <p:cNvSpPr/>
          <p:nvPr/>
        </p:nvSpPr>
        <p:spPr>
          <a:xfrm>
            <a:off x="805815" y="2546509"/>
            <a:ext cx="2872978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Runoff Speed</a:t>
            </a:r>
            <a:endParaRPr b="0" i="0" sz="1350" u="none" cap="none" strike="noStrike"/>
          </a:p>
        </p:txBody>
      </p:sp>
      <p:sp>
        <p:nvSpPr>
          <p:cNvPr id="144" name="Google Shape;144;p6"/>
          <p:cNvSpPr/>
          <p:nvPr/>
        </p:nvSpPr>
        <p:spPr>
          <a:xfrm>
            <a:off x="4040981" y="2546509"/>
            <a:ext cx="2872978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Time how quickly water moves</a:t>
            </a:r>
            <a:endParaRPr b="0" i="0" sz="1350" u="none" cap="none" strike="noStrike"/>
          </a:p>
        </p:txBody>
      </p:sp>
      <p:sp>
        <p:nvSpPr>
          <p:cNvPr id="145" name="Google Shape;145;p6"/>
          <p:cNvSpPr/>
          <p:nvPr/>
        </p:nvSpPr>
        <p:spPr>
          <a:xfrm>
            <a:off x="628412" y="2944297"/>
            <a:ext cx="6462832" cy="511731"/>
          </a:xfrm>
          <a:prstGeom prst="rect">
            <a:avLst/>
          </a:prstGeom>
          <a:solidFill>
            <a:srgbClr val="FFFFFF">
              <a:alpha val="392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6"/>
          <p:cNvSpPr/>
          <p:nvPr/>
        </p:nvSpPr>
        <p:spPr>
          <a:xfrm>
            <a:off x="805815" y="3058239"/>
            <a:ext cx="2872978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Water Turbidity</a:t>
            </a:r>
            <a:endParaRPr b="0" i="0" sz="1350" u="none" cap="none" strike="noStrike"/>
          </a:p>
        </p:txBody>
      </p:sp>
      <p:sp>
        <p:nvSpPr>
          <p:cNvPr id="147" name="Google Shape;147;p6"/>
          <p:cNvSpPr/>
          <p:nvPr/>
        </p:nvSpPr>
        <p:spPr>
          <a:xfrm>
            <a:off x="4040981" y="3058239"/>
            <a:ext cx="2872978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Note clarity/cloudiness of runoff</a:t>
            </a:r>
            <a:endParaRPr b="0" i="0" sz="1350" u="none" cap="none" strike="noStrike"/>
          </a:p>
        </p:txBody>
      </p:sp>
      <p:sp>
        <p:nvSpPr>
          <p:cNvPr id="148" name="Google Shape;148;p6"/>
          <p:cNvSpPr/>
          <p:nvPr/>
        </p:nvSpPr>
        <p:spPr>
          <a:xfrm>
            <a:off x="628412" y="3456027"/>
            <a:ext cx="6462832" cy="511731"/>
          </a:xfrm>
          <a:prstGeom prst="rect">
            <a:avLst/>
          </a:prstGeom>
          <a:solidFill>
            <a:srgbClr val="000000">
              <a:alpha val="392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6"/>
          <p:cNvSpPr/>
          <p:nvPr/>
        </p:nvSpPr>
        <p:spPr>
          <a:xfrm>
            <a:off x="805815" y="3569970"/>
            <a:ext cx="2872978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Erosion Patterns</a:t>
            </a:r>
            <a:endParaRPr b="0" i="0" sz="1350" u="none" cap="none" strike="noStrike"/>
          </a:p>
        </p:txBody>
      </p:sp>
      <p:sp>
        <p:nvSpPr>
          <p:cNvPr id="150" name="Google Shape;150;p6"/>
          <p:cNvSpPr/>
          <p:nvPr/>
        </p:nvSpPr>
        <p:spPr>
          <a:xfrm>
            <a:off x="4040981" y="3569970"/>
            <a:ext cx="2872978" cy="2838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Document where and how soil moves</a:t>
            </a:r>
            <a:endParaRPr b="0" i="0" sz="1350" u="none" cap="none" strike="noStrike"/>
          </a:p>
        </p:txBody>
      </p:sp>
      <p:pic>
        <p:nvPicPr>
          <p:cNvPr descr="preencoded.png" id="151" name="Google Shape;15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39157" y="288390"/>
            <a:ext cx="6478071" cy="6478071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6"/>
          <p:cNvSpPr/>
          <p:nvPr/>
        </p:nvSpPr>
        <p:spPr>
          <a:xfrm>
            <a:off x="7539157" y="7043086"/>
            <a:ext cx="6478200" cy="56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350"/>
              <a:buFont typeface="Arial"/>
              <a:buNone/>
            </a:pPr>
            <a:r>
              <a:rPr b="0" i="0" lang="en-US" sz="1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The colored water makes it easier to track water flow paths and identify areas where erosion is most severe</a:t>
            </a:r>
            <a:endParaRPr b="0" i="0" sz="1350" u="none" cap="none" strike="noStrike"/>
          </a:p>
        </p:txBody>
      </p:sp>
      <p:sp>
        <p:nvSpPr>
          <p:cNvPr id="153" name="Google Shape;153;p6"/>
          <p:cNvSpPr/>
          <p:nvPr/>
        </p:nvSpPr>
        <p:spPr>
          <a:xfrm>
            <a:off x="12686525" y="7526850"/>
            <a:ext cx="1944000" cy="766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"/>
          <p:cNvSpPr/>
          <p:nvPr/>
        </p:nvSpPr>
        <p:spPr>
          <a:xfrm>
            <a:off x="837724" y="1084898"/>
            <a:ext cx="10292477" cy="704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Florida-Friendly Landscaping Principles</a:t>
            </a:r>
            <a:endParaRPr b="0" i="0" sz="4400" u="none" cap="none" strike="noStrike"/>
          </a:p>
        </p:txBody>
      </p:sp>
      <p:sp>
        <p:nvSpPr>
          <p:cNvPr id="160" name="Google Shape;160;p7"/>
          <p:cNvSpPr/>
          <p:nvPr/>
        </p:nvSpPr>
        <p:spPr>
          <a:xfrm>
            <a:off x="837724" y="2267664"/>
            <a:ext cx="6357818" cy="2184202"/>
          </a:xfrm>
          <a:prstGeom prst="roundRect">
            <a:avLst>
              <a:gd fmla="val 4603" name="adj"/>
            </a:avLst>
          </a:prstGeom>
          <a:noFill/>
          <a:ln cap="flat" cmpd="sng" w="30475">
            <a:solidFill>
              <a:srgbClr val="D6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7"/>
          <p:cNvSpPr/>
          <p:nvPr/>
        </p:nvSpPr>
        <p:spPr>
          <a:xfrm>
            <a:off x="1107519" y="2537460"/>
            <a:ext cx="2993946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Right Plant, Right Place</a:t>
            </a:r>
            <a:endParaRPr b="0" i="0" sz="2200" u="none" cap="none" strike="noStrike"/>
          </a:p>
        </p:txBody>
      </p:sp>
      <p:sp>
        <p:nvSpPr>
          <p:cNvPr id="162" name="Google Shape;162;p7"/>
          <p:cNvSpPr/>
          <p:nvPr/>
        </p:nvSpPr>
        <p:spPr>
          <a:xfrm>
            <a:off x="1107519" y="3032998"/>
            <a:ext cx="5818227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Select plants adapted to Florida's climate and specific site conditions that require minimal water, fertilizer and pesticides</a:t>
            </a:r>
            <a:endParaRPr b="0" i="0" sz="1850" u="none" cap="none" strike="noStrike"/>
          </a:p>
        </p:txBody>
      </p:sp>
      <p:sp>
        <p:nvSpPr>
          <p:cNvPr id="163" name="Google Shape;163;p7"/>
          <p:cNvSpPr/>
          <p:nvPr/>
        </p:nvSpPr>
        <p:spPr>
          <a:xfrm>
            <a:off x="7434858" y="2267664"/>
            <a:ext cx="6357818" cy="2184202"/>
          </a:xfrm>
          <a:prstGeom prst="roundRect">
            <a:avLst>
              <a:gd fmla="val 4603" name="adj"/>
            </a:avLst>
          </a:prstGeom>
          <a:noFill/>
          <a:ln cap="flat" cmpd="sng" w="30475">
            <a:solidFill>
              <a:srgbClr val="D6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7"/>
          <p:cNvSpPr/>
          <p:nvPr/>
        </p:nvSpPr>
        <p:spPr>
          <a:xfrm>
            <a:off x="7704653" y="2537460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Mulch Matters</a:t>
            </a:r>
            <a:endParaRPr b="0" i="0" sz="2200" u="none" cap="none" strike="noStrike"/>
          </a:p>
        </p:txBody>
      </p:sp>
      <p:sp>
        <p:nvSpPr>
          <p:cNvPr id="165" name="Google Shape;165;p7"/>
          <p:cNvSpPr/>
          <p:nvPr/>
        </p:nvSpPr>
        <p:spPr>
          <a:xfrm>
            <a:off x="7704653" y="3032998"/>
            <a:ext cx="5818227" cy="766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Apply 2-3 inches of mulch to retain moisture, prevent erosion, and reduce weeds while improving soil structure</a:t>
            </a:r>
            <a:endParaRPr b="0" i="0" sz="1850" u="none" cap="none" strike="noStrike"/>
          </a:p>
        </p:txBody>
      </p:sp>
      <p:sp>
        <p:nvSpPr>
          <p:cNvPr id="166" name="Google Shape;166;p7"/>
          <p:cNvSpPr/>
          <p:nvPr/>
        </p:nvSpPr>
        <p:spPr>
          <a:xfrm>
            <a:off x="837724" y="4691182"/>
            <a:ext cx="6357818" cy="1801177"/>
          </a:xfrm>
          <a:prstGeom prst="roundRect">
            <a:avLst>
              <a:gd fmla="val 5582" name="adj"/>
            </a:avLst>
          </a:prstGeom>
          <a:noFill/>
          <a:ln cap="flat" cmpd="sng" w="30475">
            <a:solidFill>
              <a:srgbClr val="D6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7"/>
          <p:cNvSpPr/>
          <p:nvPr/>
        </p:nvSpPr>
        <p:spPr>
          <a:xfrm>
            <a:off x="1107519" y="4960977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Buffer Zones</a:t>
            </a:r>
            <a:endParaRPr b="0" i="0" sz="2200" u="none" cap="none" strike="noStrike"/>
          </a:p>
        </p:txBody>
      </p:sp>
      <p:sp>
        <p:nvSpPr>
          <p:cNvPr id="168" name="Google Shape;168;p7"/>
          <p:cNvSpPr/>
          <p:nvPr/>
        </p:nvSpPr>
        <p:spPr>
          <a:xfrm>
            <a:off x="1107519" y="5456515"/>
            <a:ext cx="5818227" cy="766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Create planted areas between lawns and waterways to trap and filter pollutants before they reach water bodies</a:t>
            </a:r>
            <a:endParaRPr b="0" i="0" sz="1850" u="none" cap="none" strike="noStrike"/>
          </a:p>
        </p:txBody>
      </p:sp>
      <p:sp>
        <p:nvSpPr>
          <p:cNvPr id="169" name="Google Shape;169;p7"/>
          <p:cNvSpPr/>
          <p:nvPr/>
        </p:nvSpPr>
        <p:spPr>
          <a:xfrm>
            <a:off x="7434858" y="4691182"/>
            <a:ext cx="6357818" cy="1801177"/>
          </a:xfrm>
          <a:prstGeom prst="roundRect">
            <a:avLst>
              <a:gd fmla="val 5582" name="adj"/>
            </a:avLst>
          </a:prstGeom>
          <a:noFill/>
          <a:ln cap="flat" cmpd="sng" w="30475">
            <a:solidFill>
              <a:srgbClr val="D6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7"/>
          <p:cNvSpPr/>
          <p:nvPr/>
        </p:nvSpPr>
        <p:spPr>
          <a:xfrm>
            <a:off x="7704653" y="4960977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Manage Yard Waste</a:t>
            </a:r>
            <a:endParaRPr b="0" i="0" sz="2200" u="none" cap="none" strike="noStrike"/>
          </a:p>
        </p:txBody>
      </p:sp>
      <p:sp>
        <p:nvSpPr>
          <p:cNvPr id="171" name="Google Shape;171;p7"/>
          <p:cNvSpPr/>
          <p:nvPr/>
        </p:nvSpPr>
        <p:spPr>
          <a:xfrm>
            <a:off x="7704653" y="5456515"/>
            <a:ext cx="5818227" cy="766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Recycle yard waste through composting or proper disposal to prevent nutrient runoff into waterways</a:t>
            </a:r>
            <a:endParaRPr b="0" i="0" sz="1850" u="none" cap="none" strike="noStrike"/>
          </a:p>
        </p:txBody>
      </p:sp>
      <p:sp>
        <p:nvSpPr>
          <p:cNvPr id="172" name="Google Shape;172;p7"/>
          <p:cNvSpPr/>
          <p:nvPr/>
        </p:nvSpPr>
        <p:spPr>
          <a:xfrm>
            <a:off x="837724" y="6761559"/>
            <a:ext cx="12954952" cy="3830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Apply these principles when designing your erosion control strategy in the final assessment</a:t>
            </a:r>
            <a:endParaRPr b="0" i="0" sz="1850" u="none" cap="none" strike="noStrike"/>
          </a:p>
        </p:txBody>
      </p:sp>
      <p:sp>
        <p:nvSpPr>
          <p:cNvPr id="173" name="Google Shape;173;p7"/>
          <p:cNvSpPr/>
          <p:nvPr/>
        </p:nvSpPr>
        <p:spPr>
          <a:xfrm>
            <a:off x="12686525" y="7526850"/>
            <a:ext cx="1944000" cy="766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8"/>
          <p:cNvSpPr/>
          <p:nvPr/>
        </p:nvSpPr>
        <p:spPr>
          <a:xfrm>
            <a:off x="12686525" y="7526850"/>
            <a:ext cx="1944000" cy="7662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8"/>
          <p:cNvSpPr/>
          <p:nvPr/>
        </p:nvSpPr>
        <p:spPr>
          <a:xfrm>
            <a:off x="534948" y="420291"/>
            <a:ext cx="3596878" cy="4495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Your Final Challenge</a:t>
            </a:r>
            <a:endParaRPr b="0" i="0" sz="2800" u="none" cap="none" strike="noStrike"/>
          </a:p>
        </p:txBody>
      </p:sp>
      <p:sp>
        <p:nvSpPr>
          <p:cNvPr id="181" name="Google Shape;181;p8"/>
          <p:cNvSpPr/>
          <p:nvPr/>
        </p:nvSpPr>
        <p:spPr>
          <a:xfrm>
            <a:off x="534948" y="1251823"/>
            <a:ext cx="1798439" cy="2247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Assessment Options:</a:t>
            </a:r>
            <a:endParaRPr b="0" i="0" sz="1400" u="none" cap="none" strike="noStrike"/>
          </a:p>
        </p:txBody>
      </p:sp>
      <p:sp>
        <p:nvSpPr>
          <p:cNvPr id="182" name="Google Shape;182;p8"/>
          <p:cNvSpPr/>
          <p:nvPr/>
        </p:nvSpPr>
        <p:spPr>
          <a:xfrm>
            <a:off x="534948" y="1629370"/>
            <a:ext cx="6593800" cy="2445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200"/>
              <a:buFont typeface="Calibri"/>
              <a:buAutoNum type="arabicPeriod"/>
            </a:pPr>
            <a:r>
              <a:rPr b="0" i="0" lang="en-US" sz="1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Complete lab report analyzing experiment results</a:t>
            </a:r>
            <a:endParaRPr b="0" i="0" sz="1200" u="none" cap="none" strike="noStrike"/>
          </a:p>
        </p:txBody>
      </p:sp>
      <p:sp>
        <p:nvSpPr>
          <p:cNvPr id="183" name="Google Shape;183;p8"/>
          <p:cNvSpPr/>
          <p:nvPr/>
        </p:nvSpPr>
        <p:spPr>
          <a:xfrm>
            <a:off x="534948" y="1927384"/>
            <a:ext cx="6593800" cy="2445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200"/>
              <a:buFont typeface="Calibri"/>
              <a:buAutoNum type="arabicPeriod" startAt="2"/>
            </a:pPr>
            <a:r>
              <a:rPr b="0" i="0" lang="en-US" sz="1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Design a landscaping plan for a Florida waterfront property that minimizes erosion</a:t>
            </a:r>
            <a:endParaRPr b="0" i="0" sz="1200" u="none" cap="none" strike="noStrike"/>
          </a:p>
        </p:txBody>
      </p:sp>
      <p:sp>
        <p:nvSpPr>
          <p:cNvPr id="184" name="Google Shape;184;p8"/>
          <p:cNvSpPr/>
          <p:nvPr/>
        </p:nvSpPr>
        <p:spPr>
          <a:xfrm>
            <a:off x="534948" y="2225397"/>
            <a:ext cx="6593800" cy="24455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42900" lvl="0" marL="342900" marR="0" rtl="0" algn="l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200"/>
              <a:buFont typeface="Calibri"/>
              <a:buAutoNum type="arabicPeriod" startAt="3"/>
            </a:pPr>
            <a:r>
              <a:rPr b="0" i="0" lang="en-US" sz="1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Write a scenario applying Florida-Friendly principles to a real-world erosion problem</a:t>
            </a:r>
            <a:endParaRPr b="0" i="0" sz="1200" u="none" cap="none" strike="noStrike"/>
          </a:p>
        </p:txBody>
      </p:sp>
      <p:sp>
        <p:nvSpPr>
          <p:cNvPr id="185" name="Google Shape;185;p8"/>
          <p:cNvSpPr/>
          <p:nvPr/>
        </p:nvSpPr>
        <p:spPr>
          <a:xfrm>
            <a:off x="534948" y="2607469"/>
            <a:ext cx="6593800" cy="4891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Your work will demonstrate your understanding of how landscape design choices impact watershed health and water quality</a:t>
            </a:r>
            <a:endParaRPr b="0" i="0" sz="1200" u="none" cap="none" strike="noStrike"/>
          </a:p>
        </p:txBody>
      </p:sp>
      <p:pic>
        <p:nvPicPr>
          <p:cNvPr descr="preencoded.png" id="186" name="Google Shape;18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81147" y="315492"/>
            <a:ext cx="6593800" cy="6593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8"/>
          <p:cNvSpPr/>
          <p:nvPr/>
        </p:nvSpPr>
        <p:spPr>
          <a:xfrm>
            <a:off x="7432197" y="6915544"/>
            <a:ext cx="6593700" cy="893700"/>
          </a:xfrm>
          <a:prstGeom prst="roundRect">
            <a:avLst>
              <a:gd fmla="val 7183" name="adj"/>
            </a:avLst>
          </a:prstGeom>
          <a:solidFill>
            <a:srgbClr val="E8BEF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8"/>
          <p:cNvSpPr/>
          <p:nvPr/>
        </p:nvSpPr>
        <p:spPr>
          <a:xfrm>
            <a:off x="7833888" y="7117951"/>
            <a:ext cx="5944500" cy="48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 IFAS Environmental Science representative may visit our class to discuss real-world applications of these principles and career opportunities in environmental protection!</a:t>
            </a:r>
            <a:endParaRPr b="0" i="0" sz="120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2025-07-16T20:00:33Z</dcterms:created>
</cp:coreProperties>
</file>