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8229600" cx="14630400"/>
  <p:notesSz cx="8229600" cy="14630400"/>
  <p:embeddedFontLst>
    <p:embeddedFont>
      <p:font typeface="Geist"/>
      <p:regular r:id="rId20"/>
      <p:bold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1917B96-2EE7-402E-A7B6-813ED8DCF0E7}">
  <a:tblStyle styleId="{A1917B96-2EE7-402E-A7B6-813ED8DCF0E7}"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Geist-regular.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Geist-bold.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t>‹#›</a:t>
            </a:fld>
            <a:endParaRPr b="0" i="0" sz="1200" u="none" cap="none" strike="noStrik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 name="Google Shape;5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 name="Google Shape;5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4" name="Google Shape;24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704b0790d7_1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3704b0790d7_1_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g3704b0790d7_1_1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3704b0790d7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1" name="Google Shape;61;g3704b0790d7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 name="Google Shape;62;g3704b0790d7_1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 name="Google Shape;6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704b0790d7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3" name="Google Shape;83;g3704b0790d7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 name="Google Shape;84;g3704b0790d7_1_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704b0790d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704b0790d7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g3704b0790d7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hyperlink" Target="https://gamma.app/?utm_source=made-with-gamma" TargetMode="Externa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10" name="Shape 10"/>
        <p:cNvGrpSpPr/>
        <p:nvPr/>
      </p:nvGrpSpPr>
      <p:grpSpPr>
        <a:xfrm>
          <a:off x="0" y="0"/>
          <a:ext cx="0" cy="0"/>
          <a:chOff x="0" y="0"/>
          <a:chExt cx="0" cy="0"/>
        </a:xfrm>
      </p:grpSpPr>
      <p:pic>
        <p:nvPicPr>
          <p:cNvPr descr="preencoded.png" id="11" name="Google Shape;11;p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2" name="Google Shape;12;p2"/>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 name="Google Shape;13;p2">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spTree>
      <p:nvGrpSpPr>
        <p:cNvPr id="46" name="Shape 46"/>
        <p:cNvGrpSpPr/>
        <p:nvPr/>
      </p:nvGrpSpPr>
      <p:grpSpPr>
        <a:xfrm>
          <a:off x="0" y="0"/>
          <a:ext cx="0" cy="0"/>
          <a:chOff x="0" y="0"/>
          <a:chExt cx="0" cy="0"/>
        </a:xfrm>
      </p:grpSpPr>
      <p:pic>
        <p:nvPicPr>
          <p:cNvPr descr="preencoded.png" id="47" name="Google Shape;47;p11"/>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8" name="Google Shape;48;p11"/>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9" name="Google Shape;49;p11">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50" name="Shape 5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14" name="Shape 14"/>
        <p:cNvGrpSpPr/>
        <p:nvPr/>
      </p:nvGrpSpPr>
      <p:grpSpPr>
        <a:xfrm>
          <a:off x="0" y="0"/>
          <a:ext cx="0" cy="0"/>
          <a:chOff x="0" y="0"/>
          <a:chExt cx="0" cy="0"/>
        </a:xfrm>
      </p:grpSpPr>
      <p:pic>
        <p:nvPicPr>
          <p:cNvPr descr="preencoded.png" id="15" name="Google Shape;15;p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6" name="Google Shape;16;p3"/>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 name="Google Shape;17;p3">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18" name="Shape 18"/>
        <p:cNvGrpSpPr/>
        <p:nvPr/>
      </p:nvGrpSpPr>
      <p:grpSpPr>
        <a:xfrm>
          <a:off x="0" y="0"/>
          <a:ext cx="0" cy="0"/>
          <a:chOff x="0" y="0"/>
          <a:chExt cx="0" cy="0"/>
        </a:xfrm>
      </p:grpSpPr>
      <p:pic>
        <p:nvPicPr>
          <p:cNvPr descr="preencoded.png" id="19" name="Google Shape;19;p4"/>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0" name="Google Shape;20;p4"/>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1" name="Google Shape;21;p4">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22" name="Shape 22"/>
        <p:cNvGrpSpPr/>
        <p:nvPr/>
      </p:nvGrpSpPr>
      <p:grpSpPr>
        <a:xfrm>
          <a:off x="0" y="0"/>
          <a:ext cx="0" cy="0"/>
          <a:chOff x="0" y="0"/>
          <a:chExt cx="0" cy="0"/>
        </a:xfrm>
      </p:grpSpPr>
      <p:pic>
        <p:nvPicPr>
          <p:cNvPr descr="preencoded.png" id="23" name="Google Shape;23;p5"/>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4" name="Google Shape;24;p5"/>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 name="Google Shape;25;p5">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spTree>
      <p:nvGrpSpPr>
        <p:cNvPr id="26" name="Shape 26"/>
        <p:cNvGrpSpPr/>
        <p:nvPr/>
      </p:nvGrpSpPr>
      <p:grpSpPr>
        <a:xfrm>
          <a:off x="0" y="0"/>
          <a:ext cx="0" cy="0"/>
          <a:chOff x="0" y="0"/>
          <a:chExt cx="0" cy="0"/>
        </a:xfrm>
      </p:grpSpPr>
      <p:pic>
        <p:nvPicPr>
          <p:cNvPr descr="preencoded.png" id="27" name="Google Shape;27;p6"/>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8" name="Google Shape;28;p6"/>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9" name="Google Shape;29;p6">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spTree>
      <p:nvGrpSpPr>
        <p:cNvPr id="30" name="Shape 30"/>
        <p:cNvGrpSpPr/>
        <p:nvPr/>
      </p:nvGrpSpPr>
      <p:grpSpPr>
        <a:xfrm>
          <a:off x="0" y="0"/>
          <a:ext cx="0" cy="0"/>
          <a:chOff x="0" y="0"/>
          <a:chExt cx="0" cy="0"/>
        </a:xfrm>
      </p:grpSpPr>
      <p:pic>
        <p:nvPicPr>
          <p:cNvPr descr="preencoded.png" id="31" name="Google Shape;31;p7"/>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2" name="Google Shape;32;p7"/>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3" name="Google Shape;33;p7">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spTree>
      <p:nvGrpSpPr>
        <p:cNvPr id="34" name="Shape 34"/>
        <p:cNvGrpSpPr/>
        <p:nvPr/>
      </p:nvGrpSpPr>
      <p:grpSpPr>
        <a:xfrm>
          <a:off x="0" y="0"/>
          <a:ext cx="0" cy="0"/>
          <a:chOff x="0" y="0"/>
          <a:chExt cx="0" cy="0"/>
        </a:xfrm>
      </p:grpSpPr>
      <p:pic>
        <p:nvPicPr>
          <p:cNvPr descr="preencoded.png" id="35" name="Google Shape;35;p8"/>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6" name="Google Shape;36;p8"/>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7" name="Google Shape;37;p8">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spTree>
      <p:nvGrpSpPr>
        <p:cNvPr id="38" name="Shape 38"/>
        <p:cNvGrpSpPr/>
        <p:nvPr/>
      </p:nvGrpSpPr>
      <p:grpSpPr>
        <a:xfrm>
          <a:off x="0" y="0"/>
          <a:ext cx="0" cy="0"/>
          <a:chOff x="0" y="0"/>
          <a:chExt cx="0" cy="0"/>
        </a:xfrm>
      </p:grpSpPr>
      <p:pic>
        <p:nvPicPr>
          <p:cNvPr descr="preencoded.png" id="39" name="Google Shape;39;p9"/>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0" name="Google Shape;40;p9"/>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1" name="Google Shape;41;p9">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spTree>
      <p:nvGrpSpPr>
        <p:cNvPr id="42" name="Shape 42"/>
        <p:cNvGrpSpPr/>
        <p:nvPr/>
      </p:nvGrpSpPr>
      <p:grpSpPr>
        <a:xfrm>
          <a:off x="0" y="0"/>
          <a:ext cx="0" cy="0"/>
          <a:chOff x="0" y="0"/>
          <a:chExt cx="0" cy="0"/>
        </a:xfrm>
      </p:grpSpPr>
      <p:pic>
        <p:nvPicPr>
          <p:cNvPr descr="preencoded.png" id="43" name="Google Shape;43;p10"/>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4" name="Google Shape;44;p10"/>
          <p:cNvSpPr/>
          <p:nvPr/>
        </p:nvSpPr>
        <p:spPr>
          <a:xfrm>
            <a:off x="0" y="0"/>
            <a:ext cx="14630400" cy="8229600"/>
          </a:xfrm>
          <a:prstGeom prst="rect">
            <a:avLst/>
          </a:prstGeom>
          <a:solidFill>
            <a:srgbClr val="E5F9F2">
              <a:alpha val="7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5" name="Google Shape;45;p10">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image" Target="../media/image20.png"/><Relationship Id="rId10" Type="http://schemas.openxmlformats.org/officeDocument/2006/relationships/image" Target="../media/image27.png"/><Relationship Id="rId9" Type="http://schemas.openxmlformats.org/officeDocument/2006/relationships/image" Target="../media/image26.png"/><Relationship Id="rId5" Type="http://schemas.openxmlformats.org/officeDocument/2006/relationships/image" Target="../media/image23.png"/><Relationship Id="rId6" Type="http://schemas.openxmlformats.org/officeDocument/2006/relationships/image" Target="../media/image25.png"/><Relationship Id="rId7" Type="http://schemas.openxmlformats.org/officeDocument/2006/relationships/image" Target="../media/image22.png"/><Relationship Id="rId8"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8.png"/><Relationship Id="rId4" Type="http://schemas.openxmlformats.org/officeDocument/2006/relationships/image" Target="../media/image16.png"/><Relationship Id="rId5" Type="http://schemas.openxmlformats.org/officeDocument/2006/relationships/image" Target="../media/image13.png"/><Relationship Id="rId6"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19.png"/><Relationship Id="rId5" Type="http://schemas.openxmlformats.org/officeDocument/2006/relationships/image" Target="../media/image14.png"/><Relationship Id="rId6"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pic>
        <p:nvPicPr>
          <p:cNvPr descr="preencoded.png" id="56" name="Google Shape;56;p13"/>
          <p:cNvPicPr preferRelativeResize="0"/>
          <p:nvPr/>
        </p:nvPicPr>
        <p:blipFill rotWithShape="1">
          <a:blip r:embed="rId3">
            <a:alphaModFix/>
          </a:blip>
          <a:srcRect b="0" l="0" r="0" t="0"/>
          <a:stretch/>
        </p:blipFill>
        <p:spPr>
          <a:xfrm>
            <a:off x="8869680" y="0"/>
            <a:ext cx="5760720" cy="8229600"/>
          </a:xfrm>
          <a:prstGeom prst="rect">
            <a:avLst/>
          </a:prstGeom>
          <a:noFill/>
          <a:ln>
            <a:noFill/>
          </a:ln>
        </p:spPr>
      </p:pic>
      <p:sp>
        <p:nvSpPr>
          <p:cNvPr id="57" name="Google Shape;57;p13"/>
          <p:cNvSpPr/>
          <p:nvPr/>
        </p:nvSpPr>
        <p:spPr>
          <a:xfrm>
            <a:off x="793790" y="2518648"/>
            <a:ext cx="7556421" cy="2126337"/>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Understanding Stormwater Through Water Testing</a:t>
            </a:r>
            <a:endParaRPr b="1" i="0" sz="4450" u="none" cap="none" strike="noStrike">
              <a:solidFill>
                <a:srgbClr val="006747"/>
              </a:solidFill>
              <a:latin typeface="Arial"/>
              <a:ea typeface="Arial"/>
              <a:cs typeface="Arial"/>
              <a:sym typeface="Arial"/>
            </a:endParaRPr>
          </a:p>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 </a:t>
            </a:r>
            <a:endParaRPr b="1" i="0" sz="3750" u="none" cap="none" strike="noStrike">
              <a:solidFill>
                <a:srgbClr val="006747"/>
              </a:solidFill>
              <a:latin typeface="Arial"/>
              <a:ea typeface="Arial"/>
              <a:cs typeface="Arial"/>
              <a:sym typeface="Arial"/>
            </a:endParaRPr>
          </a:p>
          <a:p>
            <a:pPr indent="0" lvl="0" marL="0" marR="0" rtl="0" algn="l">
              <a:lnSpc>
                <a:spcPct val="124719"/>
              </a:lnSpc>
              <a:spcBef>
                <a:spcPts val="0"/>
              </a:spcBef>
              <a:spcAft>
                <a:spcPts val="0"/>
              </a:spcAft>
              <a:buClr>
                <a:srgbClr val="006747"/>
              </a:buClr>
              <a:buSzPts val="4450"/>
              <a:buFont typeface="Arial"/>
              <a:buNone/>
            </a:pPr>
            <a:r>
              <a:t/>
            </a:r>
            <a:endParaRPr b="0" i="0" sz="3750" u="none" cap="none" strike="noStrike"/>
          </a:p>
        </p:txBody>
      </p:sp>
      <p:sp>
        <p:nvSpPr>
          <p:cNvPr id="58" name="Google Shape;58;p13"/>
          <p:cNvSpPr/>
          <p:nvPr/>
        </p:nvSpPr>
        <p:spPr>
          <a:xfrm>
            <a:off x="347101" y="4789853"/>
            <a:ext cx="8449800" cy="1361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1" i="0" lang="en-US" sz="2250" u="none" cap="none" strike="noStrike">
                <a:solidFill>
                  <a:srgbClr val="4B4A4A"/>
                </a:solidFill>
                <a:latin typeface="Geist"/>
                <a:ea typeface="Geist"/>
                <a:cs typeface="Geist"/>
                <a:sym typeface="Geist"/>
              </a:rPr>
              <a:t>A </a:t>
            </a:r>
            <a:r>
              <a:rPr b="1" lang="en-US" sz="2250">
                <a:solidFill>
                  <a:srgbClr val="4B4A4A"/>
                </a:solidFill>
                <a:latin typeface="Geist"/>
                <a:ea typeface="Geist"/>
                <a:cs typeface="Geist"/>
                <a:sym typeface="Geist"/>
              </a:rPr>
              <a:t>Florida-Friendly Landscaping</a:t>
            </a:r>
            <a:r>
              <a:rPr b="1" i="0" lang="en-US" sz="2250" u="none" cap="none" strike="noStrike">
                <a:solidFill>
                  <a:srgbClr val="4B4A4A"/>
                </a:solidFill>
                <a:latin typeface="Geist"/>
                <a:ea typeface="Geist"/>
                <a:cs typeface="Geist"/>
                <a:sym typeface="Geist"/>
              </a:rPr>
              <a:t> hands-on science investigation for middle school students (Grades 6-8)</a:t>
            </a:r>
            <a:endParaRPr b="1" i="0" sz="2250" u="none" cap="none" strike="noStrike">
              <a:solidFill>
                <a:srgbClr val="4B4A4A"/>
              </a:solidFill>
              <a:latin typeface="Geist"/>
              <a:ea typeface="Geist"/>
              <a:cs typeface="Geist"/>
              <a:sym typeface="Geist"/>
            </a:endParaRPr>
          </a:p>
          <a:p>
            <a:pPr indent="0" lvl="0" marL="0" marR="0" rtl="0" algn="l">
              <a:lnSpc>
                <a:spcPct val="162857"/>
              </a:lnSpc>
              <a:spcBef>
                <a:spcPts val="0"/>
              </a:spcBef>
              <a:spcAft>
                <a:spcPts val="0"/>
              </a:spcAft>
              <a:buClr>
                <a:srgbClr val="4B4A4A"/>
              </a:buClr>
              <a:buSzPts val="1750"/>
              <a:buFont typeface="Geist"/>
              <a:buNone/>
            </a:pPr>
            <a:r>
              <a:t/>
            </a:r>
            <a:endParaRPr sz="2250">
              <a:solidFill>
                <a:srgbClr val="4B4A4A"/>
              </a:solidFill>
              <a:latin typeface="Geist"/>
              <a:ea typeface="Geist"/>
              <a:cs typeface="Geist"/>
              <a:sym typeface="Geist"/>
            </a:endParaRPr>
          </a:p>
          <a:p>
            <a:pPr indent="0" lvl="0" marL="0" marR="0" rtl="0" algn="l">
              <a:lnSpc>
                <a:spcPct val="162857"/>
              </a:lnSpc>
              <a:spcBef>
                <a:spcPts val="0"/>
              </a:spcBef>
              <a:spcAft>
                <a:spcPts val="0"/>
              </a:spcAft>
              <a:buClr>
                <a:srgbClr val="4B4A4A"/>
              </a:buClr>
              <a:buSzPts val="1750"/>
              <a:buFont typeface="Geist"/>
              <a:buNone/>
            </a:pPr>
            <a:r>
              <a:rPr b="1" lang="en-US" sz="2250">
                <a:solidFill>
                  <a:srgbClr val="4B4A4A"/>
                </a:solidFill>
                <a:latin typeface="Geist"/>
                <a:ea typeface="Geist"/>
                <a:cs typeface="Geist"/>
                <a:sym typeface="Geist"/>
              </a:rPr>
              <a:t>Maureen Shankman, Santa Fe High School</a:t>
            </a:r>
            <a:endParaRPr b="1" sz="2250">
              <a:solidFill>
                <a:srgbClr val="4B4A4A"/>
              </a:solidFill>
              <a:latin typeface="Geist"/>
              <a:ea typeface="Geist"/>
              <a:cs typeface="Geist"/>
              <a:sym typeface="Geis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2"/>
          <p:cNvSpPr/>
          <p:nvPr/>
        </p:nvSpPr>
        <p:spPr>
          <a:xfrm>
            <a:off x="721650" y="566975"/>
            <a:ext cx="13908900" cy="644400"/>
          </a:xfrm>
          <a:prstGeom prst="rect">
            <a:avLst/>
          </a:prstGeom>
          <a:noFill/>
          <a:ln>
            <a:noFill/>
          </a:ln>
        </p:spPr>
        <p:txBody>
          <a:bodyPr anchorCtr="0" anchor="t" bIns="0" lIns="0" spcFirstLastPara="1" rIns="0" wrap="square" tIns="0">
            <a:noAutofit/>
          </a:bodyPr>
          <a:lstStyle/>
          <a:p>
            <a:pPr indent="0" lvl="0" marL="0" marR="0" rtl="0" algn="l">
              <a:lnSpc>
                <a:spcPct val="124691"/>
              </a:lnSpc>
              <a:spcBef>
                <a:spcPts val="0"/>
              </a:spcBef>
              <a:spcAft>
                <a:spcPts val="0"/>
              </a:spcAft>
              <a:buClr>
                <a:srgbClr val="006747"/>
              </a:buClr>
              <a:buSzPts val="4050"/>
              <a:buFont typeface="Arial"/>
              <a:buNone/>
            </a:pPr>
            <a:r>
              <a:rPr b="1" i="0" lang="en-US" sz="4050" u="none" cap="none" strike="noStrike">
                <a:solidFill>
                  <a:srgbClr val="006747"/>
                </a:solidFill>
                <a:latin typeface="Arial"/>
                <a:ea typeface="Arial"/>
                <a:cs typeface="Arial"/>
                <a:sym typeface="Arial"/>
              </a:rPr>
              <a:t>Environmental Impacts: What Students </a:t>
            </a:r>
            <a:r>
              <a:rPr b="1" lang="en-US" sz="4050">
                <a:solidFill>
                  <a:srgbClr val="006747"/>
                </a:solidFill>
              </a:rPr>
              <a:t>Will Address</a:t>
            </a:r>
            <a:endParaRPr b="0" i="0" sz="4050" u="none" cap="none" strike="noStrike"/>
          </a:p>
        </p:txBody>
      </p:sp>
      <p:sp>
        <p:nvSpPr>
          <p:cNvPr id="194" name="Google Shape;194;p22"/>
          <p:cNvSpPr/>
          <p:nvPr/>
        </p:nvSpPr>
        <p:spPr>
          <a:xfrm>
            <a:off x="721638" y="1726644"/>
            <a:ext cx="6158389" cy="32218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6747"/>
              </a:buClr>
              <a:buSzPts val="2000"/>
              <a:buFont typeface="Arial"/>
              <a:buNone/>
            </a:pPr>
            <a:r>
              <a:rPr b="1" i="0" lang="en-US" sz="2000" u="none" cap="none" strike="noStrike">
                <a:solidFill>
                  <a:srgbClr val="006747"/>
                </a:solidFill>
                <a:latin typeface="Arial"/>
                <a:ea typeface="Arial"/>
                <a:cs typeface="Arial"/>
                <a:sym typeface="Arial"/>
              </a:rPr>
              <a:t>When Stormwater Pollution Enters Waterways:</a:t>
            </a:r>
            <a:endParaRPr b="0" i="0" sz="2000" u="none" cap="none" strike="noStrike"/>
          </a:p>
        </p:txBody>
      </p:sp>
      <p:sp>
        <p:nvSpPr>
          <p:cNvPr id="195" name="Google Shape;195;p22"/>
          <p:cNvSpPr/>
          <p:nvPr/>
        </p:nvSpPr>
        <p:spPr>
          <a:xfrm>
            <a:off x="721638" y="2254925"/>
            <a:ext cx="6342102" cy="329922"/>
          </a:xfrm>
          <a:prstGeom prst="rect">
            <a:avLst/>
          </a:prstGeom>
          <a:noFill/>
          <a:ln>
            <a:noFill/>
          </a:ln>
        </p:spPr>
        <p:txBody>
          <a:bodyPr anchorCtr="0" anchor="t" bIns="0" lIns="0" spcFirstLastPara="1" rIns="0" wrap="square" tIns="0">
            <a:noAutofit/>
          </a:bodyPr>
          <a:lstStyle/>
          <a:p>
            <a:pPr indent="-374650" lvl="0" marL="342900" marR="0" rtl="0" algn="l">
              <a:lnSpc>
                <a:spcPct val="159375"/>
              </a:lnSpc>
              <a:spcBef>
                <a:spcPts val="0"/>
              </a:spcBef>
              <a:spcAft>
                <a:spcPts val="0"/>
              </a:spcAft>
              <a:buClr>
                <a:srgbClr val="4B4A4A"/>
              </a:buClr>
              <a:buSzPts val="2100"/>
              <a:buFont typeface="Geist"/>
              <a:buChar char="•"/>
            </a:pPr>
            <a:r>
              <a:rPr b="0" i="0" lang="en-US" sz="2100" u="none" cap="none" strike="noStrike">
                <a:solidFill>
                  <a:srgbClr val="4B4A4A"/>
                </a:solidFill>
                <a:latin typeface="Geist"/>
                <a:ea typeface="Geist"/>
                <a:cs typeface="Geist"/>
                <a:sym typeface="Geist"/>
              </a:rPr>
              <a:t>Reduced oxygen levels harm fish and aquatic life</a:t>
            </a:r>
            <a:endParaRPr b="0" i="0" sz="2100" u="none" cap="none" strike="noStrike"/>
          </a:p>
        </p:txBody>
      </p:sp>
      <p:sp>
        <p:nvSpPr>
          <p:cNvPr id="196" name="Google Shape;196;p22"/>
          <p:cNvSpPr/>
          <p:nvPr/>
        </p:nvSpPr>
        <p:spPr>
          <a:xfrm>
            <a:off x="721638" y="2656999"/>
            <a:ext cx="6342102" cy="329922"/>
          </a:xfrm>
          <a:prstGeom prst="rect">
            <a:avLst/>
          </a:prstGeom>
          <a:noFill/>
          <a:ln>
            <a:noFill/>
          </a:ln>
        </p:spPr>
        <p:txBody>
          <a:bodyPr anchorCtr="0" anchor="t" bIns="0" lIns="0" spcFirstLastPara="1" rIns="0" wrap="square" tIns="0">
            <a:noAutofit/>
          </a:bodyPr>
          <a:lstStyle/>
          <a:p>
            <a:pPr indent="-374650" lvl="0" marL="342900" marR="0" rtl="0" algn="l">
              <a:lnSpc>
                <a:spcPct val="159375"/>
              </a:lnSpc>
              <a:spcBef>
                <a:spcPts val="0"/>
              </a:spcBef>
              <a:spcAft>
                <a:spcPts val="0"/>
              </a:spcAft>
              <a:buClr>
                <a:srgbClr val="4B4A4A"/>
              </a:buClr>
              <a:buSzPts val="2100"/>
              <a:buFont typeface="Geist"/>
              <a:buChar char="•"/>
            </a:pPr>
            <a:r>
              <a:rPr b="0" i="0" lang="en-US" sz="2100" u="none" cap="none" strike="noStrike">
                <a:solidFill>
                  <a:srgbClr val="4B4A4A"/>
                </a:solidFill>
                <a:latin typeface="Geist"/>
                <a:ea typeface="Geist"/>
                <a:cs typeface="Geist"/>
                <a:sym typeface="Geist"/>
              </a:rPr>
              <a:t>Excess nutrients cause harmful algae blooms</a:t>
            </a:r>
            <a:endParaRPr b="0" i="0" sz="2100" u="none" cap="none" strike="noStrike"/>
          </a:p>
        </p:txBody>
      </p:sp>
      <p:sp>
        <p:nvSpPr>
          <p:cNvPr id="197" name="Google Shape;197;p22"/>
          <p:cNvSpPr/>
          <p:nvPr/>
        </p:nvSpPr>
        <p:spPr>
          <a:xfrm>
            <a:off x="721638" y="3059073"/>
            <a:ext cx="6342102" cy="329922"/>
          </a:xfrm>
          <a:prstGeom prst="rect">
            <a:avLst/>
          </a:prstGeom>
          <a:noFill/>
          <a:ln>
            <a:noFill/>
          </a:ln>
        </p:spPr>
        <p:txBody>
          <a:bodyPr anchorCtr="0" anchor="t" bIns="0" lIns="0" spcFirstLastPara="1" rIns="0" wrap="square" tIns="0">
            <a:noAutofit/>
          </a:bodyPr>
          <a:lstStyle/>
          <a:p>
            <a:pPr indent="-374650" lvl="0" marL="342900" marR="0" rtl="0" algn="l">
              <a:lnSpc>
                <a:spcPct val="159375"/>
              </a:lnSpc>
              <a:spcBef>
                <a:spcPts val="0"/>
              </a:spcBef>
              <a:spcAft>
                <a:spcPts val="0"/>
              </a:spcAft>
              <a:buClr>
                <a:srgbClr val="4B4A4A"/>
              </a:buClr>
              <a:buSzPts val="2100"/>
              <a:buFont typeface="Geist"/>
              <a:buChar char="•"/>
            </a:pPr>
            <a:r>
              <a:rPr b="0" i="0" lang="en-US" sz="2100" u="none" cap="none" strike="noStrike">
                <a:solidFill>
                  <a:srgbClr val="4B4A4A"/>
                </a:solidFill>
                <a:latin typeface="Geist"/>
                <a:ea typeface="Geist"/>
                <a:cs typeface="Geist"/>
                <a:sym typeface="Geist"/>
              </a:rPr>
              <a:t>Sediment blocks sunlight needed by underwater plants</a:t>
            </a:r>
            <a:endParaRPr b="0" i="0" sz="2100" u="none" cap="none" strike="noStrike"/>
          </a:p>
        </p:txBody>
      </p:sp>
      <p:sp>
        <p:nvSpPr>
          <p:cNvPr id="198" name="Google Shape;198;p22"/>
          <p:cNvSpPr/>
          <p:nvPr/>
        </p:nvSpPr>
        <p:spPr>
          <a:xfrm>
            <a:off x="721638" y="4063297"/>
            <a:ext cx="6342000" cy="330000"/>
          </a:xfrm>
          <a:prstGeom prst="rect">
            <a:avLst/>
          </a:prstGeom>
          <a:noFill/>
          <a:ln>
            <a:noFill/>
          </a:ln>
        </p:spPr>
        <p:txBody>
          <a:bodyPr anchorCtr="0" anchor="t" bIns="0" lIns="0" spcFirstLastPara="1" rIns="0" wrap="square" tIns="0">
            <a:noAutofit/>
          </a:bodyPr>
          <a:lstStyle/>
          <a:p>
            <a:pPr indent="-374650" lvl="0" marL="342900" marR="0" rtl="0" algn="l">
              <a:lnSpc>
                <a:spcPct val="159375"/>
              </a:lnSpc>
              <a:spcBef>
                <a:spcPts val="0"/>
              </a:spcBef>
              <a:spcAft>
                <a:spcPts val="0"/>
              </a:spcAft>
              <a:buClr>
                <a:srgbClr val="4B4A4A"/>
              </a:buClr>
              <a:buSzPts val="2100"/>
              <a:buFont typeface="Geist"/>
              <a:buChar char="•"/>
            </a:pPr>
            <a:r>
              <a:rPr b="0" i="0" lang="en-US" sz="2100" u="none" cap="none" strike="noStrike">
                <a:solidFill>
                  <a:srgbClr val="4B4A4A"/>
                </a:solidFill>
                <a:latin typeface="Geist"/>
                <a:ea typeface="Geist"/>
                <a:cs typeface="Geist"/>
                <a:sym typeface="Geist"/>
              </a:rPr>
              <a:t>Toxic chemicals harm wildlife and contaminate drinking water</a:t>
            </a:r>
            <a:endParaRPr b="0" i="0" sz="2100" u="none" cap="none" strike="noStrike"/>
          </a:p>
        </p:txBody>
      </p:sp>
      <p:pic>
        <p:nvPicPr>
          <p:cNvPr descr="preencoded.png" id="199" name="Google Shape;199;p22"/>
          <p:cNvPicPr preferRelativeResize="0"/>
          <p:nvPr/>
        </p:nvPicPr>
        <p:blipFill rotWithShape="1">
          <a:blip r:embed="rId3">
            <a:alphaModFix/>
          </a:blip>
          <a:srcRect b="0" l="0" r="0" t="0"/>
          <a:stretch/>
        </p:blipFill>
        <p:spPr>
          <a:xfrm>
            <a:off x="7574280" y="1752481"/>
            <a:ext cx="6342102" cy="634210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3"/>
          <p:cNvSpPr/>
          <p:nvPr/>
        </p:nvSpPr>
        <p:spPr>
          <a:xfrm>
            <a:off x="836187" y="583875"/>
            <a:ext cx="12957900" cy="708900"/>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lang="en-US" sz="4450">
                <a:solidFill>
                  <a:srgbClr val="006747"/>
                </a:solidFill>
              </a:rPr>
              <a:t>What students will possibly propose: </a:t>
            </a:r>
            <a:r>
              <a:rPr b="1" i="0" lang="en-US" sz="4450" u="none" cap="none" strike="noStrike">
                <a:solidFill>
                  <a:srgbClr val="006747"/>
                </a:solidFill>
                <a:latin typeface="Arial"/>
                <a:ea typeface="Arial"/>
                <a:cs typeface="Arial"/>
                <a:sym typeface="Arial"/>
              </a:rPr>
              <a:t>Solutions to Stormwater Pollution</a:t>
            </a:r>
            <a:endParaRPr b="0" i="0" sz="4450" u="none" cap="none" strike="noStrike"/>
          </a:p>
        </p:txBody>
      </p:sp>
      <p:sp>
        <p:nvSpPr>
          <p:cNvPr id="206" name="Google Shape;206;p23"/>
          <p:cNvSpPr/>
          <p:nvPr/>
        </p:nvSpPr>
        <p:spPr>
          <a:xfrm>
            <a:off x="2197418" y="2861548"/>
            <a:ext cx="2835235" cy="354330"/>
          </a:xfrm>
          <a:prstGeom prst="rect">
            <a:avLst/>
          </a:prstGeom>
          <a:noFill/>
          <a:ln>
            <a:noFill/>
          </a:ln>
        </p:spPr>
        <p:txBody>
          <a:bodyPr anchorCtr="0" anchor="t" bIns="0" lIns="0" spcFirstLastPara="1" rIns="0" wrap="square" tIns="0">
            <a:noAutofit/>
          </a:bodyPr>
          <a:lstStyle/>
          <a:p>
            <a:pPr indent="0" lvl="0" marL="0" marR="0" rtl="0" algn="r">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Rain Gardens</a:t>
            </a:r>
            <a:endParaRPr b="0" i="0" sz="2200" u="none" cap="none" strike="noStrike"/>
          </a:p>
        </p:txBody>
      </p:sp>
      <p:sp>
        <p:nvSpPr>
          <p:cNvPr id="207" name="Google Shape;207;p23"/>
          <p:cNvSpPr/>
          <p:nvPr/>
        </p:nvSpPr>
        <p:spPr>
          <a:xfrm>
            <a:off x="793790" y="3351967"/>
            <a:ext cx="4238863" cy="725805"/>
          </a:xfrm>
          <a:prstGeom prst="rect">
            <a:avLst/>
          </a:prstGeom>
          <a:noFill/>
          <a:ln>
            <a:noFill/>
          </a:ln>
        </p:spPr>
        <p:txBody>
          <a:bodyPr anchorCtr="0" anchor="t" bIns="0" lIns="0" spcFirstLastPara="1" rIns="0" wrap="square" tIns="0">
            <a:noAutofit/>
          </a:bodyPr>
          <a:lstStyle/>
          <a:p>
            <a:pPr indent="0" lvl="0" marL="0" marR="0" rtl="0" algn="r">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Planted depressions that collect and filter runoff</a:t>
            </a:r>
            <a:endParaRPr b="0" i="0" sz="2050" u="none" cap="none" strike="noStrike"/>
          </a:p>
        </p:txBody>
      </p:sp>
      <p:pic>
        <p:nvPicPr>
          <p:cNvPr descr="preencoded.png" id="208" name="Google Shape;208;p23"/>
          <p:cNvPicPr preferRelativeResize="0"/>
          <p:nvPr/>
        </p:nvPicPr>
        <p:blipFill rotWithShape="1">
          <a:blip r:embed="rId3">
            <a:alphaModFix/>
          </a:blip>
          <a:srcRect b="0" l="0" r="0" t="0"/>
          <a:stretch/>
        </p:blipFill>
        <p:spPr>
          <a:xfrm>
            <a:off x="5032653" y="2413516"/>
            <a:ext cx="4564975" cy="4564975"/>
          </a:xfrm>
          <a:prstGeom prst="rect">
            <a:avLst/>
          </a:prstGeom>
          <a:noFill/>
          <a:ln>
            <a:noFill/>
          </a:ln>
        </p:spPr>
      </p:pic>
      <p:pic>
        <p:nvPicPr>
          <p:cNvPr descr="preencoded.png" id="209" name="Google Shape;209;p23"/>
          <p:cNvPicPr preferRelativeResize="0"/>
          <p:nvPr/>
        </p:nvPicPr>
        <p:blipFill rotWithShape="1">
          <a:blip r:embed="rId4">
            <a:alphaModFix/>
          </a:blip>
          <a:srcRect b="0" l="0" r="0" t="0"/>
          <a:stretch/>
        </p:blipFill>
        <p:spPr>
          <a:xfrm>
            <a:off x="6324362" y="3665458"/>
            <a:ext cx="318968" cy="398621"/>
          </a:xfrm>
          <a:prstGeom prst="rect">
            <a:avLst/>
          </a:prstGeom>
          <a:noFill/>
          <a:ln>
            <a:noFill/>
          </a:ln>
        </p:spPr>
      </p:pic>
      <p:sp>
        <p:nvSpPr>
          <p:cNvPr id="210" name="Google Shape;210;p23"/>
          <p:cNvSpPr/>
          <p:nvPr/>
        </p:nvSpPr>
        <p:spPr>
          <a:xfrm>
            <a:off x="9597628" y="2861548"/>
            <a:ext cx="3042880"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Permeable Pavement</a:t>
            </a:r>
            <a:endParaRPr b="0" i="0" sz="2200" u="none" cap="none" strike="noStrike"/>
          </a:p>
        </p:txBody>
      </p:sp>
      <p:sp>
        <p:nvSpPr>
          <p:cNvPr id="211" name="Google Shape;211;p23"/>
          <p:cNvSpPr/>
          <p:nvPr/>
        </p:nvSpPr>
        <p:spPr>
          <a:xfrm>
            <a:off x="9597628" y="3351967"/>
            <a:ext cx="4238982"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Allows water to soak through rather than run off</a:t>
            </a:r>
            <a:endParaRPr b="0" i="0" sz="2050" u="none" cap="none" strike="noStrike"/>
          </a:p>
        </p:txBody>
      </p:sp>
      <p:pic>
        <p:nvPicPr>
          <p:cNvPr descr="preencoded.png" id="212" name="Google Shape;212;p23"/>
          <p:cNvPicPr preferRelativeResize="0"/>
          <p:nvPr/>
        </p:nvPicPr>
        <p:blipFill rotWithShape="1">
          <a:blip r:embed="rId5">
            <a:alphaModFix/>
          </a:blip>
          <a:srcRect b="0" l="0" r="0" t="0"/>
          <a:stretch/>
        </p:blipFill>
        <p:spPr>
          <a:xfrm>
            <a:off x="5032653" y="2413516"/>
            <a:ext cx="4564975" cy="4564975"/>
          </a:xfrm>
          <a:prstGeom prst="rect">
            <a:avLst/>
          </a:prstGeom>
          <a:noFill/>
          <a:ln>
            <a:noFill/>
          </a:ln>
        </p:spPr>
      </p:pic>
      <p:pic>
        <p:nvPicPr>
          <p:cNvPr descr="preencoded.png" id="213" name="Google Shape;213;p23"/>
          <p:cNvPicPr preferRelativeResize="0"/>
          <p:nvPr/>
        </p:nvPicPr>
        <p:blipFill rotWithShape="1">
          <a:blip r:embed="rId6">
            <a:alphaModFix/>
          </a:blip>
          <a:srcRect b="0" l="0" r="0" t="0"/>
          <a:stretch/>
        </p:blipFill>
        <p:spPr>
          <a:xfrm>
            <a:off x="7986713" y="3665458"/>
            <a:ext cx="318968" cy="398621"/>
          </a:xfrm>
          <a:prstGeom prst="rect">
            <a:avLst/>
          </a:prstGeom>
          <a:noFill/>
          <a:ln>
            <a:noFill/>
          </a:ln>
        </p:spPr>
      </p:pic>
      <p:sp>
        <p:nvSpPr>
          <p:cNvPr id="214" name="Google Shape;214;p23"/>
          <p:cNvSpPr/>
          <p:nvPr/>
        </p:nvSpPr>
        <p:spPr>
          <a:xfrm>
            <a:off x="9597628" y="531411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Rain Barrels</a:t>
            </a:r>
            <a:endParaRPr b="0" i="0" sz="2200" u="none" cap="none" strike="noStrike"/>
          </a:p>
        </p:txBody>
      </p:sp>
      <p:sp>
        <p:nvSpPr>
          <p:cNvPr id="215" name="Google Shape;215;p23"/>
          <p:cNvSpPr/>
          <p:nvPr/>
        </p:nvSpPr>
        <p:spPr>
          <a:xfrm>
            <a:off x="9597628" y="5804535"/>
            <a:ext cx="4238982"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Collect roof runoff for later use in gardens</a:t>
            </a:r>
            <a:endParaRPr b="0" i="0" sz="2050" u="none" cap="none" strike="noStrike"/>
          </a:p>
        </p:txBody>
      </p:sp>
      <p:pic>
        <p:nvPicPr>
          <p:cNvPr descr="preencoded.png" id="216" name="Google Shape;216;p23"/>
          <p:cNvPicPr preferRelativeResize="0"/>
          <p:nvPr/>
        </p:nvPicPr>
        <p:blipFill rotWithShape="1">
          <a:blip r:embed="rId7">
            <a:alphaModFix/>
          </a:blip>
          <a:srcRect b="0" l="0" r="0" t="0"/>
          <a:stretch/>
        </p:blipFill>
        <p:spPr>
          <a:xfrm>
            <a:off x="5032653" y="2413516"/>
            <a:ext cx="4564975" cy="4564975"/>
          </a:xfrm>
          <a:prstGeom prst="rect">
            <a:avLst/>
          </a:prstGeom>
          <a:noFill/>
          <a:ln>
            <a:noFill/>
          </a:ln>
        </p:spPr>
      </p:pic>
      <p:pic>
        <p:nvPicPr>
          <p:cNvPr descr="preencoded.png" id="217" name="Google Shape;217;p23"/>
          <p:cNvPicPr preferRelativeResize="0"/>
          <p:nvPr/>
        </p:nvPicPr>
        <p:blipFill rotWithShape="1">
          <a:blip r:embed="rId8">
            <a:alphaModFix/>
          </a:blip>
          <a:srcRect b="0" l="0" r="0" t="0"/>
          <a:stretch/>
        </p:blipFill>
        <p:spPr>
          <a:xfrm>
            <a:off x="7986713" y="5327809"/>
            <a:ext cx="318968" cy="398621"/>
          </a:xfrm>
          <a:prstGeom prst="rect">
            <a:avLst/>
          </a:prstGeom>
          <a:noFill/>
          <a:ln>
            <a:noFill/>
          </a:ln>
        </p:spPr>
      </p:pic>
      <p:sp>
        <p:nvSpPr>
          <p:cNvPr id="218" name="Google Shape;218;p23"/>
          <p:cNvSpPr/>
          <p:nvPr/>
        </p:nvSpPr>
        <p:spPr>
          <a:xfrm>
            <a:off x="2197418" y="5314117"/>
            <a:ext cx="2835235" cy="354330"/>
          </a:xfrm>
          <a:prstGeom prst="rect">
            <a:avLst/>
          </a:prstGeom>
          <a:noFill/>
          <a:ln>
            <a:noFill/>
          </a:ln>
        </p:spPr>
        <p:txBody>
          <a:bodyPr anchorCtr="0" anchor="t" bIns="0" lIns="0" spcFirstLastPara="1" rIns="0" wrap="square" tIns="0">
            <a:noAutofit/>
          </a:bodyPr>
          <a:lstStyle/>
          <a:p>
            <a:pPr indent="0" lvl="0" marL="0" marR="0" rtl="0" algn="r">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Proper Disposal</a:t>
            </a:r>
            <a:endParaRPr b="0" i="0" sz="2200" u="none" cap="none" strike="noStrike"/>
          </a:p>
        </p:txBody>
      </p:sp>
      <p:sp>
        <p:nvSpPr>
          <p:cNvPr id="219" name="Google Shape;219;p23"/>
          <p:cNvSpPr/>
          <p:nvPr/>
        </p:nvSpPr>
        <p:spPr>
          <a:xfrm>
            <a:off x="793790" y="5804535"/>
            <a:ext cx="4238863" cy="725805"/>
          </a:xfrm>
          <a:prstGeom prst="rect">
            <a:avLst/>
          </a:prstGeom>
          <a:noFill/>
          <a:ln>
            <a:noFill/>
          </a:ln>
        </p:spPr>
        <p:txBody>
          <a:bodyPr anchorCtr="0" anchor="t" bIns="0" lIns="0" spcFirstLastPara="1" rIns="0" wrap="square" tIns="0">
            <a:noAutofit/>
          </a:bodyPr>
          <a:lstStyle/>
          <a:p>
            <a:pPr indent="0" lvl="0" marL="0" marR="0" rtl="0" algn="r">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Never dump chemicals, oil or trash into storm drains</a:t>
            </a:r>
            <a:endParaRPr b="0" i="0" sz="2050" u="none" cap="none" strike="noStrike"/>
          </a:p>
        </p:txBody>
      </p:sp>
      <p:pic>
        <p:nvPicPr>
          <p:cNvPr descr="preencoded.png" id="220" name="Google Shape;220;p23"/>
          <p:cNvPicPr preferRelativeResize="0"/>
          <p:nvPr/>
        </p:nvPicPr>
        <p:blipFill rotWithShape="1">
          <a:blip r:embed="rId9">
            <a:alphaModFix/>
          </a:blip>
          <a:srcRect b="0" l="0" r="0" t="0"/>
          <a:stretch/>
        </p:blipFill>
        <p:spPr>
          <a:xfrm>
            <a:off x="5032653" y="2413516"/>
            <a:ext cx="4564975" cy="4564975"/>
          </a:xfrm>
          <a:prstGeom prst="rect">
            <a:avLst/>
          </a:prstGeom>
          <a:noFill/>
          <a:ln>
            <a:noFill/>
          </a:ln>
        </p:spPr>
      </p:pic>
      <p:pic>
        <p:nvPicPr>
          <p:cNvPr descr="preencoded.png" id="221" name="Google Shape;221;p23"/>
          <p:cNvPicPr preferRelativeResize="0"/>
          <p:nvPr/>
        </p:nvPicPr>
        <p:blipFill rotWithShape="1">
          <a:blip r:embed="rId10">
            <a:alphaModFix/>
          </a:blip>
          <a:srcRect b="0" l="0" r="0" t="0"/>
          <a:stretch/>
        </p:blipFill>
        <p:spPr>
          <a:xfrm>
            <a:off x="6324362" y="5327809"/>
            <a:ext cx="318968" cy="39862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pic>
        <p:nvPicPr>
          <p:cNvPr descr="preencoded.png" id="227" name="Google Shape;227;p24"/>
          <p:cNvPicPr preferRelativeResize="0"/>
          <p:nvPr/>
        </p:nvPicPr>
        <p:blipFill rotWithShape="1">
          <a:blip r:embed="rId3">
            <a:alphaModFix/>
          </a:blip>
          <a:srcRect b="0" l="0" r="0" t="0"/>
          <a:stretch/>
        </p:blipFill>
        <p:spPr>
          <a:xfrm>
            <a:off x="8869680" y="0"/>
            <a:ext cx="5760720" cy="8229600"/>
          </a:xfrm>
          <a:prstGeom prst="rect">
            <a:avLst/>
          </a:prstGeom>
          <a:noFill/>
          <a:ln>
            <a:noFill/>
          </a:ln>
        </p:spPr>
      </p:pic>
      <p:sp>
        <p:nvSpPr>
          <p:cNvPr id="228" name="Google Shape;228;p24"/>
          <p:cNvSpPr/>
          <p:nvPr/>
        </p:nvSpPr>
        <p:spPr>
          <a:xfrm>
            <a:off x="65100" y="157675"/>
            <a:ext cx="8983200" cy="1417500"/>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Your Turn: Protect Our Waters:  The Report </a:t>
            </a:r>
            <a:r>
              <a:rPr b="1" lang="en-US" sz="4450">
                <a:solidFill>
                  <a:srgbClr val="006747"/>
                </a:solidFill>
              </a:rPr>
              <a:t>and Presentation</a:t>
            </a:r>
            <a:endParaRPr b="0" i="0" sz="4450" u="none" cap="none" strike="noStrike"/>
          </a:p>
        </p:txBody>
      </p:sp>
      <p:sp>
        <p:nvSpPr>
          <p:cNvPr id="229" name="Google Shape;229;p24"/>
          <p:cNvSpPr/>
          <p:nvPr/>
        </p:nvSpPr>
        <p:spPr>
          <a:xfrm>
            <a:off x="793790" y="2598896"/>
            <a:ext cx="510302" cy="510302"/>
          </a:xfrm>
          <a:prstGeom prst="roundRect">
            <a:avLst>
              <a:gd fmla="val 40005"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4"/>
          <p:cNvSpPr/>
          <p:nvPr/>
        </p:nvSpPr>
        <p:spPr>
          <a:xfrm>
            <a:off x="878860" y="2641402"/>
            <a:ext cx="340162" cy="42529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650"/>
              <a:buFont typeface="Arial"/>
              <a:buNone/>
            </a:pPr>
            <a:r>
              <a:rPr b="1" i="0" lang="en-US" sz="2650" u="none" cap="none" strike="noStrike">
                <a:solidFill>
                  <a:srgbClr val="4B4A4A"/>
                </a:solidFill>
                <a:latin typeface="Arial"/>
                <a:ea typeface="Arial"/>
                <a:cs typeface="Arial"/>
                <a:sym typeface="Arial"/>
              </a:rPr>
              <a:t>1</a:t>
            </a:r>
            <a:endParaRPr b="0" i="0" sz="2650" u="none" cap="none" strike="noStrike"/>
          </a:p>
        </p:txBody>
      </p:sp>
      <p:sp>
        <p:nvSpPr>
          <p:cNvPr id="231" name="Google Shape;231;p24"/>
          <p:cNvSpPr/>
          <p:nvPr/>
        </p:nvSpPr>
        <p:spPr>
          <a:xfrm>
            <a:off x="1530906" y="2676763"/>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Reflect on Learning</a:t>
            </a:r>
            <a:endParaRPr b="0" i="0" sz="2200" u="none" cap="none" strike="noStrike"/>
          </a:p>
        </p:txBody>
      </p:sp>
      <p:sp>
        <p:nvSpPr>
          <p:cNvPr id="232" name="Google Shape;232;p24"/>
          <p:cNvSpPr/>
          <p:nvPr/>
        </p:nvSpPr>
        <p:spPr>
          <a:xfrm>
            <a:off x="1530906" y="3167182"/>
            <a:ext cx="6819305"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What did you learn about stormwater and its effects on water quality?</a:t>
            </a:r>
            <a:endParaRPr b="0" i="0" sz="2050" u="none" cap="none" strike="noStrike"/>
          </a:p>
        </p:txBody>
      </p:sp>
      <p:sp>
        <p:nvSpPr>
          <p:cNvPr id="233" name="Google Shape;233;p24"/>
          <p:cNvSpPr/>
          <p:nvPr/>
        </p:nvSpPr>
        <p:spPr>
          <a:xfrm>
            <a:off x="793790" y="4346615"/>
            <a:ext cx="510302" cy="510302"/>
          </a:xfrm>
          <a:prstGeom prst="roundRect">
            <a:avLst>
              <a:gd fmla="val 40005"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4"/>
          <p:cNvSpPr/>
          <p:nvPr/>
        </p:nvSpPr>
        <p:spPr>
          <a:xfrm>
            <a:off x="878860" y="4389120"/>
            <a:ext cx="340162" cy="42529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650"/>
              <a:buFont typeface="Arial"/>
              <a:buNone/>
            </a:pPr>
            <a:r>
              <a:rPr b="1" i="0" lang="en-US" sz="2650" u="none" cap="none" strike="noStrike">
                <a:solidFill>
                  <a:srgbClr val="4B4A4A"/>
                </a:solidFill>
                <a:latin typeface="Arial"/>
                <a:ea typeface="Arial"/>
                <a:cs typeface="Arial"/>
                <a:sym typeface="Arial"/>
              </a:rPr>
              <a:t>2</a:t>
            </a:r>
            <a:endParaRPr b="0" i="0" sz="2650" u="none" cap="none" strike="noStrike"/>
          </a:p>
        </p:txBody>
      </p:sp>
      <p:sp>
        <p:nvSpPr>
          <p:cNvPr id="235" name="Google Shape;235;p24"/>
          <p:cNvSpPr/>
          <p:nvPr/>
        </p:nvSpPr>
        <p:spPr>
          <a:xfrm>
            <a:off x="1530906" y="4424482"/>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Take Action</a:t>
            </a:r>
            <a:endParaRPr b="0" i="0" sz="2200" u="none" cap="none" strike="noStrike"/>
          </a:p>
        </p:txBody>
      </p:sp>
      <p:sp>
        <p:nvSpPr>
          <p:cNvPr id="236" name="Google Shape;236;p24"/>
          <p:cNvSpPr/>
          <p:nvPr/>
        </p:nvSpPr>
        <p:spPr>
          <a:xfrm>
            <a:off x="1530906" y="4914900"/>
            <a:ext cx="6819305"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Choose one way you can help reduce stormwater pollution at home or school</a:t>
            </a:r>
            <a:endParaRPr b="0" i="0" sz="2050" u="none" cap="none" strike="noStrike"/>
          </a:p>
        </p:txBody>
      </p:sp>
      <p:sp>
        <p:nvSpPr>
          <p:cNvPr id="237" name="Google Shape;237;p24"/>
          <p:cNvSpPr/>
          <p:nvPr/>
        </p:nvSpPr>
        <p:spPr>
          <a:xfrm>
            <a:off x="793790" y="6094333"/>
            <a:ext cx="510302" cy="510302"/>
          </a:xfrm>
          <a:prstGeom prst="roundRect">
            <a:avLst>
              <a:gd fmla="val 40005"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4"/>
          <p:cNvSpPr/>
          <p:nvPr/>
        </p:nvSpPr>
        <p:spPr>
          <a:xfrm>
            <a:off x="878860" y="6136838"/>
            <a:ext cx="340162" cy="42529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650"/>
              <a:buFont typeface="Arial"/>
              <a:buNone/>
            </a:pPr>
            <a:r>
              <a:rPr b="1" i="0" lang="en-US" sz="2650" u="none" cap="none" strike="noStrike">
                <a:solidFill>
                  <a:srgbClr val="4B4A4A"/>
                </a:solidFill>
                <a:latin typeface="Arial"/>
                <a:ea typeface="Arial"/>
                <a:cs typeface="Arial"/>
                <a:sym typeface="Arial"/>
              </a:rPr>
              <a:t>3</a:t>
            </a:r>
            <a:endParaRPr b="0" i="0" sz="2650" u="none" cap="none" strike="noStrike"/>
          </a:p>
        </p:txBody>
      </p:sp>
      <p:sp>
        <p:nvSpPr>
          <p:cNvPr id="239" name="Google Shape;239;p24"/>
          <p:cNvSpPr/>
          <p:nvPr/>
        </p:nvSpPr>
        <p:spPr>
          <a:xfrm>
            <a:off x="1530906" y="617220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Share Knowledge</a:t>
            </a:r>
            <a:endParaRPr b="0" i="0" sz="2200" u="none" cap="none" strike="noStrike"/>
          </a:p>
        </p:txBody>
      </p:sp>
      <p:sp>
        <p:nvSpPr>
          <p:cNvPr id="240" name="Google Shape;240;p24"/>
          <p:cNvSpPr/>
          <p:nvPr/>
        </p:nvSpPr>
        <p:spPr>
          <a:xfrm>
            <a:off x="1530906" y="6662618"/>
            <a:ext cx="6819305"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lang="en-US" sz="2050">
                <a:solidFill>
                  <a:srgbClr val="4B4A4A"/>
                </a:solidFill>
                <a:latin typeface="Geist"/>
                <a:ea typeface="Geist"/>
                <a:cs typeface="Geist"/>
                <a:sym typeface="Geist"/>
              </a:rPr>
              <a:t>Develop an Environmental Impact Statement and present your findings as a lab group to the class</a:t>
            </a:r>
            <a:endParaRPr b="0" i="0" sz="2050" u="none" cap="none" strike="noStrike"/>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5"/>
          <p:cNvSpPr/>
          <p:nvPr/>
        </p:nvSpPr>
        <p:spPr>
          <a:xfrm>
            <a:off x="1314565" y="2050136"/>
            <a:ext cx="11498400" cy="708900"/>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2nd Lesson Plan: Protect the Waterfront</a:t>
            </a:r>
            <a:endParaRPr b="0" i="0" sz="4450" u="none" cap="none" strike="noStrike"/>
          </a:p>
        </p:txBody>
      </p:sp>
      <p:sp>
        <p:nvSpPr>
          <p:cNvPr id="247" name="Google Shape;247;p25"/>
          <p:cNvSpPr/>
          <p:nvPr/>
        </p:nvSpPr>
        <p:spPr>
          <a:xfrm>
            <a:off x="793790" y="4514493"/>
            <a:ext cx="13042821"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SzPts val="1750"/>
              <a:buFont typeface="Arial"/>
              <a:buNone/>
            </a:pPr>
            <a:r>
              <a:t/>
            </a:r>
            <a:endParaRPr b="0" i="0" sz="1750" u="none" cap="none" strike="noStrike"/>
          </a:p>
        </p:txBody>
      </p:sp>
      <p:sp>
        <p:nvSpPr>
          <p:cNvPr id="248" name="Google Shape;248;p25"/>
          <p:cNvSpPr txBox="1"/>
          <p:nvPr/>
        </p:nvSpPr>
        <p:spPr>
          <a:xfrm>
            <a:off x="1952900" y="3938325"/>
            <a:ext cx="10773300" cy="317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Florida Friendly Landscape </a:t>
            </a:r>
            <a:endParaRPr sz="3000"/>
          </a:p>
          <a:p>
            <a:pPr indent="0" lvl="0" marL="0" rtl="0" algn="ctr">
              <a:spcBef>
                <a:spcPts val="0"/>
              </a:spcBef>
              <a:spcAft>
                <a:spcPts val="0"/>
              </a:spcAft>
              <a:buNone/>
            </a:pPr>
            <a:r>
              <a:rPr lang="en-US" sz="3000"/>
              <a:t>Principle</a:t>
            </a:r>
            <a:r>
              <a:rPr lang="en-US" sz="3000"/>
              <a:t> #9</a:t>
            </a:r>
            <a:endParaRPr sz="3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id="254" name="Google Shape;254;p26" title="Screenshot 2025-07-17 at 4.36.12 PM.png"/>
          <p:cNvPicPr preferRelativeResize="0"/>
          <p:nvPr/>
        </p:nvPicPr>
        <p:blipFill>
          <a:blip r:embed="rId3">
            <a:alphaModFix/>
          </a:blip>
          <a:stretch>
            <a:fillRect/>
          </a:stretch>
        </p:blipFill>
        <p:spPr>
          <a:xfrm>
            <a:off x="1757600" y="43650"/>
            <a:ext cx="10838240" cy="81422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4"/>
          <p:cNvSpPr txBox="1"/>
          <p:nvPr/>
        </p:nvSpPr>
        <p:spPr>
          <a:xfrm>
            <a:off x="423150" y="179025"/>
            <a:ext cx="13507500" cy="74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000">
                <a:solidFill>
                  <a:srgbClr val="38761D"/>
                </a:solidFill>
              </a:rPr>
              <a:t>Florida-Friendly Landscapes:  </a:t>
            </a:r>
            <a:endParaRPr b="1" sz="4000">
              <a:solidFill>
                <a:srgbClr val="38761D"/>
              </a:solidFill>
            </a:endParaRPr>
          </a:p>
          <a:p>
            <a:pPr indent="0" lvl="0" marL="0" rtl="0" algn="l">
              <a:spcBef>
                <a:spcPts val="0"/>
              </a:spcBef>
              <a:spcAft>
                <a:spcPts val="0"/>
              </a:spcAft>
              <a:buNone/>
            </a:pPr>
            <a:r>
              <a:rPr b="1" lang="en-US" sz="4000">
                <a:solidFill>
                  <a:srgbClr val="38761D"/>
                </a:solidFill>
              </a:rPr>
              <a:t>Principal #8 Reduce Stormwater Runoff</a:t>
            </a:r>
            <a:endParaRPr b="1" sz="4000">
              <a:solidFill>
                <a:srgbClr val="38761D"/>
              </a:solidFill>
            </a:endParaRPr>
          </a:p>
        </p:txBody>
      </p:sp>
      <p:sp>
        <p:nvSpPr>
          <p:cNvPr id="65" name="Google Shape;65;p14"/>
          <p:cNvSpPr txBox="1"/>
          <p:nvPr/>
        </p:nvSpPr>
        <p:spPr>
          <a:xfrm>
            <a:off x="1188000" y="2766600"/>
            <a:ext cx="11505900" cy="249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5000"/>
              <a:t>Infiltrate and filter rain through your landscape to protect waterways and replenish the aquifer</a:t>
            </a:r>
            <a:endParaRPr sz="5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p:nvPr/>
        </p:nvSpPr>
        <p:spPr>
          <a:xfrm>
            <a:off x="793790" y="786408"/>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Standards</a:t>
            </a:r>
            <a:endParaRPr b="0" i="0" sz="4450" u="none" cap="none" strike="noStrike"/>
          </a:p>
        </p:txBody>
      </p:sp>
      <p:sp>
        <p:nvSpPr>
          <p:cNvPr id="72" name="Google Shape;72;p15"/>
          <p:cNvSpPr/>
          <p:nvPr/>
        </p:nvSpPr>
        <p:spPr>
          <a:xfrm>
            <a:off x="793790" y="1948815"/>
            <a:ext cx="13042821"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1" i="0" lang="en-US" sz="1750" u="none" cap="none" strike="noStrike">
                <a:solidFill>
                  <a:srgbClr val="4B4A4A"/>
                </a:solidFill>
                <a:latin typeface="Geist"/>
                <a:ea typeface="Geist"/>
                <a:cs typeface="Geist"/>
                <a:sym typeface="Geist"/>
              </a:rPr>
              <a:t>SC.7.E.6.6 </a:t>
            </a:r>
            <a:r>
              <a:rPr b="0" i="1" lang="en-US" sz="1750" u="none" cap="none" strike="noStrike">
                <a:solidFill>
                  <a:srgbClr val="4B4A4A"/>
                </a:solidFill>
                <a:latin typeface="Geist"/>
                <a:ea typeface="Geist"/>
                <a:cs typeface="Geist"/>
                <a:sym typeface="Geist"/>
              </a:rPr>
              <a:t>Describe the effects of pollution (point and nonpoint sources) on water quality and aquatic ecosystems.</a:t>
            </a:r>
            <a:endParaRPr b="0" i="0" sz="1750" u="none" cap="none" strike="noStrike"/>
          </a:p>
        </p:txBody>
      </p:sp>
      <p:sp>
        <p:nvSpPr>
          <p:cNvPr id="73" name="Google Shape;73;p15"/>
          <p:cNvSpPr/>
          <p:nvPr/>
        </p:nvSpPr>
        <p:spPr>
          <a:xfrm>
            <a:off x="793790" y="2566868"/>
            <a:ext cx="130428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4B4A4A"/>
              </a:buClr>
              <a:buSzPts val="1750"/>
              <a:buFont typeface="Geist"/>
              <a:buChar char="•"/>
            </a:pPr>
            <a:r>
              <a:rPr b="0" i="0" lang="en-US" sz="1750" u="none" cap="none" strike="noStrike">
                <a:solidFill>
                  <a:srgbClr val="4B4A4A"/>
                </a:solidFill>
                <a:latin typeface="Geist"/>
                <a:ea typeface="Geist"/>
                <a:cs typeface="Geist"/>
                <a:sym typeface="Geist"/>
              </a:rPr>
              <a:t>Students understand different sources of water pollution, including stormwater runoff.</a:t>
            </a:r>
            <a:endParaRPr b="0" i="0" sz="1750" u="none" cap="none" strike="noStrike"/>
          </a:p>
        </p:txBody>
      </p:sp>
      <p:sp>
        <p:nvSpPr>
          <p:cNvPr id="74" name="Google Shape;74;p15"/>
          <p:cNvSpPr/>
          <p:nvPr/>
        </p:nvSpPr>
        <p:spPr>
          <a:xfrm>
            <a:off x="793790" y="3009067"/>
            <a:ext cx="130428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4B4A4A"/>
              </a:buClr>
              <a:buSzPts val="1750"/>
              <a:buFont typeface="Geist"/>
              <a:buChar char="•"/>
            </a:pPr>
            <a:r>
              <a:rPr b="0" i="0" lang="en-US" sz="1750" u="none" cap="none" strike="noStrike">
                <a:solidFill>
                  <a:srgbClr val="4B4A4A"/>
                </a:solidFill>
                <a:latin typeface="Geist"/>
                <a:ea typeface="Geist"/>
                <a:cs typeface="Geist"/>
                <a:sym typeface="Geist"/>
              </a:rPr>
              <a:t>They explore impacts on ecosystems and human health.</a:t>
            </a:r>
            <a:endParaRPr b="0" i="0" sz="1750" u="none" cap="none" strike="noStrike"/>
          </a:p>
        </p:txBody>
      </p:sp>
      <p:sp>
        <p:nvSpPr>
          <p:cNvPr id="75" name="Google Shape;75;p15"/>
          <p:cNvSpPr/>
          <p:nvPr/>
        </p:nvSpPr>
        <p:spPr>
          <a:xfrm>
            <a:off x="793790" y="3627120"/>
            <a:ext cx="13042821"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1" i="0" lang="en-US" sz="1750" u="none" cap="none" strike="noStrike">
                <a:solidFill>
                  <a:srgbClr val="4B4A4A"/>
                </a:solidFill>
                <a:latin typeface="Geist"/>
                <a:ea typeface="Geist"/>
                <a:cs typeface="Geist"/>
                <a:sym typeface="Geist"/>
              </a:rPr>
              <a:t>SC.7.L.17.1 </a:t>
            </a:r>
            <a:r>
              <a:rPr b="0" i="1" lang="en-US" sz="1750" u="none" cap="none" strike="noStrike">
                <a:solidFill>
                  <a:srgbClr val="4B4A4A"/>
                </a:solidFill>
                <a:latin typeface="Geist"/>
                <a:ea typeface="Geist"/>
                <a:cs typeface="Geist"/>
                <a:sym typeface="Geist"/>
              </a:rPr>
              <a:t>Investigate and describe how environmental changes (such as pollution, natural disasters, or human activity) affect ecosystems.</a:t>
            </a:r>
            <a:endParaRPr b="0" i="0" sz="1750" u="none" cap="none" strike="noStrike"/>
          </a:p>
        </p:txBody>
      </p:sp>
      <p:sp>
        <p:nvSpPr>
          <p:cNvPr id="76" name="Google Shape;76;p15"/>
          <p:cNvSpPr/>
          <p:nvPr/>
        </p:nvSpPr>
        <p:spPr>
          <a:xfrm>
            <a:off x="793790" y="4608076"/>
            <a:ext cx="130428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4B4A4A"/>
              </a:buClr>
              <a:buSzPts val="1750"/>
              <a:buFont typeface="Geist"/>
              <a:buChar char="•"/>
            </a:pPr>
            <a:r>
              <a:rPr b="0" i="0" lang="en-US" sz="1750" u="none" cap="none" strike="noStrike">
                <a:solidFill>
                  <a:srgbClr val="4B4A4A"/>
                </a:solidFill>
                <a:latin typeface="Geist"/>
                <a:ea typeface="Geist"/>
                <a:cs typeface="Geist"/>
                <a:sym typeface="Geist"/>
              </a:rPr>
              <a:t>Connects pollution from stormwater to changes in water quality and ecosystem health.</a:t>
            </a:r>
            <a:endParaRPr b="0" i="0" sz="1750" u="none" cap="none" strike="noStrike"/>
          </a:p>
        </p:txBody>
      </p:sp>
      <p:sp>
        <p:nvSpPr>
          <p:cNvPr id="77" name="Google Shape;77;p15"/>
          <p:cNvSpPr/>
          <p:nvPr/>
        </p:nvSpPr>
        <p:spPr>
          <a:xfrm>
            <a:off x="793790" y="5226129"/>
            <a:ext cx="13042821"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1" i="0" lang="en-US" sz="1750" u="none" cap="none" strike="noStrike">
                <a:solidFill>
                  <a:srgbClr val="4B4A4A"/>
                </a:solidFill>
                <a:latin typeface="Geist"/>
                <a:ea typeface="Geist"/>
                <a:cs typeface="Geist"/>
                <a:sym typeface="Geist"/>
              </a:rPr>
              <a:t>SC.7.E.6.3 </a:t>
            </a:r>
            <a:r>
              <a:rPr b="0" i="1" lang="en-US" sz="1750" u="none" cap="none" strike="noStrike">
                <a:solidFill>
                  <a:srgbClr val="4B4A4A"/>
                </a:solidFill>
                <a:latin typeface="Geist"/>
                <a:ea typeface="Geist"/>
                <a:cs typeface="Geist"/>
                <a:sym typeface="Geist"/>
              </a:rPr>
              <a:t>Explain the water cycle and how human activities, including stormwater runoff, affect water quality.</a:t>
            </a:r>
            <a:endParaRPr b="0" i="0" sz="1750" u="none" cap="none" strike="noStrike"/>
          </a:p>
        </p:txBody>
      </p:sp>
      <p:sp>
        <p:nvSpPr>
          <p:cNvPr id="78" name="Google Shape;78;p15"/>
          <p:cNvSpPr/>
          <p:nvPr/>
        </p:nvSpPr>
        <p:spPr>
          <a:xfrm>
            <a:off x="793790" y="5844183"/>
            <a:ext cx="130428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4B4A4A"/>
              </a:buClr>
              <a:buSzPts val="1750"/>
              <a:buFont typeface="Geist"/>
              <a:buChar char="•"/>
            </a:pPr>
            <a:r>
              <a:rPr b="0" i="0" lang="en-US" sz="1750" u="none" cap="none" strike="noStrike">
                <a:solidFill>
                  <a:srgbClr val="4B4A4A"/>
                </a:solidFill>
                <a:latin typeface="Geist"/>
                <a:ea typeface="Geist"/>
                <a:cs typeface="Geist"/>
                <a:sym typeface="Geist"/>
              </a:rPr>
              <a:t>Focus on the role of stormwater in moving pollutants into local waters.</a:t>
            </a:r>
            <a:endParaRPr b="0" i="0" sz="1750" u="none" cap="none" strike="noStrike"/>
          </a:p>
        </p:txBody>
      </p:sp>
      <p:sp>
        <p:nvSpPr>
          <p:cNvPr id="79" name="Google Shape;79;p15"/>
          <p:cNvSpPr/>
          <p:nvPr/>
        </p:nvSpPr>
        <p:spPr>
          <a:xfrm>
            <a:off x="793790" y="6462236"/>
            <a:ext cx="13042821"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1" i="0" lang="en-US" sz="1750" u="none" cap="none" strike="noStrike">
                <a:solidFill>
                  <a:srgbClr val="4B4A4A"/>
                </a:solidFill>
                <a:latin typeface="Geist"/>
                <a:ea typeface="Geist"/>
                <a:cs typeface="Geist"/>
                <a:sym typeface="Geist"/>
              </a:rPr>
              <a:t>SC.7.N.1.5 </a:t>
            </a:r>
            <a:r>
              <a:rPr b="0" i="1" lang="en-US" sz="1750" u="none" cap="none" strike="noStrike">
                <a:solidFill>
                  <a:srgbClr val="4B4A4A"/>
                </a:solidFill>
                <a:latin typeface="Geist"/>
                <a:ea typeface="Geist"/>
                <a:cs typeface="Geist"/>
                <a:sym typeface="Geist"/>
              </a:rPr>
              <a:t>Describe the importance of accurate and precise data collection and analysis in scientific investigations.</a:t>
            </a:r>
            <a:endParaRPr b="0" i="0" sz="1750" u="none" cap="none" strike="noStrike"/>
          </a:p>
        </p:txBody>
      </p:sp>
      <p:sp>
        <p:nvSpPr>
          <p:cNvPr id="80" name="Google Shape;80;p15"/>
          <p:cNvSpPr/>
          <p:nvPr/>
        </p:nvSpPr>
        <p:spPr>
          <a:xfrm>
            <a:off x="793790" y="7080290"/>
            <a:ext cx="130428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4B4A4A"/>
              </a:buClr>
              <a:buSzPts val="1750"/>
              <a:buFont typeface="Geist"/>
              <a:buChar char="•"/>
            </a:pPr>
            <a:r>
              <a:rPr b="0" i="0" lang="en-US" sz="1750" u="none" cap="none" strike="noStrike">
                <a:solidFill>
                  <a:srgbClr val="4B4A4A"/>
                </a:solidFill>
                <a:latin typeface="Geist"/>
                <a:ea typeface="Geist"/>
                <a:cs typeface="Geist"/>
                <a:sym typeface="Geist"/>
              </a:rPr>
              <a:t>Supports teaching water quality testing methods and data interpretation.</a:t>
            </a:r>
            <a:endParaRPr b="0" i="0" sz="1750" u="none" cap="none" strike="noStrike"/>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6"/>
          <p:cNvSpPr txBox="1"/>
          <p:nvPr/>
        </p:nvSpPr>
        <p:spPr>
          <a:xfrm>
            <a:off x="764875" y="390575"/>
            <a:ext cx="12205500" cy="6884100"/>
          </a:xfrm>
          <a:prstGeom prst="rect">
            <a:avLst/>
          </a:prstGeom>
          <a:noFill/>
          <a:ln>
            <a:noFill/>
          </a:ln>
        </p:spPr>
        <p:txBody>
          <a:bodyPr anchorCtr="0" anchor="t" bIns="91425" lIns="91425" spcFirstLastPara="1" rIns="91425" wrap="square" tIns="91425">
            <a:noAutofit/>
          </a:bodyPr>
          <a:lstStyle/>
          <a:p>
            <a:pPr indent="0" lvl="0" marL="0" rtl="0" algn="l">
              <a:lnSpc>
                <a:spcPct val="107000"/>
              </a:lnSpc>
              <a:spcBef>
                <a:spcPts val="0"/>
              </a:spcBef>
              <a:spcAft>
                <a:spcPts val="0"/>
              </a:spcAft>
              <a:buClr>
                <a:schemeClr val="dk1"/>
              </a:buClr>
              <a:buSzPts val="1100"/>
              <a:buFont typeface="Arial"/>
              <a:buNone/>
            </a:pPr>
            <a:r>
              <a:rPr b="1" lang="en-US" sz="2400" u="sng">
                <a:solidFill>
                  <a:schemeClr val="dk1"/>
                </a:solidFill>
              </a:rPr>
              <a:t>Scenario:</a:t>
            </a:r>
            <a:endParaRPr b="1" sz="2400" u="sng">
              <a:solidFill>
                <a:schemeClr val="dk1"/>
              </a:solidFill>
            </a:endParaRPr>
          </a:p>
          <a:p>
            <a:pPr indent="0" lvl="0" marL="12700" rtl="0" algn="l">
              <a:lnSpc>
                <a:spcPct val="115000"/>
              </a:lnSpc>
              <a:spcBef>
                <a:spcPts val="0"/>
              </a:spcBef>
              <a:spcAft>
                <a:spcPts val="0"/>
              </a:spcAft>
              <a:buClr>
                <a:schemeClr val="dk1"/>
              </a:buClr>
              <a:buSzPts val="1100"/>
              <a:buFont typeface="Arial"/>
              <a:buNone/>
            </a:pPr>
            <a:r>
              <a:rPr lang="en-US" sz="2300">
                <a:solidFill>
                  <a:schemeClr val="dk1"/>
                </a:solidFill>
              </a:rPr>
              <a:t>One day, you are hanging out along the banks of your beloved local stream, playing fetch with your dog Muffin.  You notice that when your dog comes out of the water, she smells slightly more “doggy” than usual, and you wonder if maybe the water is contaminated in some way.  You just happen to have a clean container handy, and so you decide to wade out to take a sample of the stream water.  You wonder where possible contamination may be coming from, and remember that upstream there is a golf course, a farm, an upscale subdivision, a forest, and a restaurant with a suspicious pipe emptying soap suds into the stream.  Is it possible that one of these is contaminating the water?  Luckily, you have the means to investigate this as you have just started an internship as a technician with an environmental consulting company.  You approach your boss, and, dazzling him with your chemistry knowledge, convince him to let you do some water quality monitoring to try to determine the problem.   However, this is all brand new to you, so first you have to do some background research on water pollution, and gather baseline data on local water quality (both “clean” and “contaminated”) and then analyze your sample to try to determine the type of pollutant and the source.  Fortunately, you have some fellow interns to help you with the testing!  Your boss tells you that he will expect a full report with your recommendations.  What a challenge! Time to get to work! </a:t>
            </a:r>
            <a:endParaRPr sz="2300">
              <a:solidFill>
                <a:schemeClr val="dk1"/>
              </a:solidFill>
            </a:endParaRPr>
          </a:p>
          <a:p>
            <a:pPr indent="0" lvl="0" marL="0" rtl="0" algn="l">
              <a:spcBef>
                <a:spcPts val="13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descr="preencoded.png" id="92" name="Google Shape;92;p17"/>
          <p:cNvPicPr preferRelativeResize="0"/>
          <p:nvPr/>
        </p:nvPicPr>
        <p:blipFill rotWithShape="1">
          <a:blip r:embed="rId3">
            <a:alphaModFix/>
          </a:blip>
          <a:srcRect b="0" l="0" r="0" t="0"/>
          <a:stretch/>
        </p:blipFill>
        <p:spPr>
          <a:xfrm>
            <a:off x="0" y="0"/>
            <a:ext cx="5760720" cy="8229600"/>
          </a:xfrm>
          <a:prstGeom prst="rect">
            <a:avLst/>
          </a:prstGeom>
          <a:noFill/>
          <a:ln>
            <a:noFill/>
          </a:ln>
        </p:spPr>
      </p:pic>
      <p:sp>
        <p:nvSpPr>
          <p:cNvPr id="93" name="Google Shape;93;p17"/>
          <p:cNvSpPr/>
          <p:nvPr/>
        </p:nvSpPr>
        <p:spPr>
          <a:xfrm>
            <a:off x="6280190" y="731163"/>
            <a:ext cx="7556421" cy="1417558"/>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What Happens When It Rains?</a:t>
            </a:r>
            <a:endParaRPr b="0" i="0" sz="4450" u="none" cap="none" strike="noStrike"/>
          </a:p>
        </p:txBody>
      </p:sp>
      <p:pic>
        <p:nvPicPr>
          <p:cNvPr descr="preencoded.png" id="94" name="Google Shape;94;p17"/>
          <p:cNvPicPr preferRelativeResize="0"/>
          <p:nvPr/>
        </p:nvPicPr>
        <p:blipFill rotWithShape="1">
          <a:blip r:embed="rId4">
            <a:alphaModFix/>
          </a:blip>
          <a:srcRect b="0" l="0" r="0" t="0"/>
          <a:stretch/>
        </p:blipFill>
        <p:spPr>
          <a:xfrm>
            <a:off x="6280190" y="2488883"/>
            <a:ext cx="1134070" cy="1669852"/>
          </a:xfrm>
          <a:prstGeom prst="rect">
            <a:avLst/>
          </a:prstGeom>
          <a:noFill/>
          <a:ln>
            <a:noFill/>
          </a:ln>
        </p:spPr>
      </p:pic>
      <p:sp>
        <p:nvSpPr>
          <p:cNvPr id="95" name="Google Shape;95;p17"/>
          <p:cNvSpPr/>
          <p:nvPr/>
        </p:nvSpPr>
        <p:spPr>
          <a:xfrm>
            <a:off x="7641074" y="271569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Rainfall</a:t>
            </a:r>
            <a:endParaRPr b="0" i="0" sz="2200" u="none" cap="none" strike="noStrike"/>
          </a:p>
        </p:txBody>
      </p:sp>
      <p:sp>
        <p:nvSpPr>
          <p:cNvPr id="96" name="Google Shape;96;p17"/>
          <p:cNvSpPr/>
          <p:nvPr/>
        </p:nvSpPr>
        <p:spPr>
          <a:xfrm>
            <a:off x="7641074" y="3206115"/>
            <a:ext cx="6195536"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Rain falls on impervious surfaces like streets, parking lots, and rooftops</a:t>
            </a:r>
            <a:endParaRPr b="0" i="0" sz="2050" u="none" cap="none" strike="noStrike"/>
          </a:p>
        </p:txBody>
      </p:sp>
      <p:pic>
        <p:nvPicPr>
          <p:cNvPr descr="preencoded.png" id="97" name="Google Shape;97;p17"/>
          <p:cNvPicPr preferRelativeResize="0"/>
          <p:nvPr/>
        </p:nvPicPr>
        <p:blipFill rotWithShape="1">
          <a:blip r:embed="rId5">
            <a:alphaModFix/>
          </a:blip>
          <a:srcRect b="0" l="0" r="0" t="0"/>
          <a:stretch/>
        </p:blipFill>
        <p:spPr>
          <a:xfrm>
            <a:off x="6280190" y="4158734"/>
            <a:ext cx="1134070" cy="1669852"/>
          </a:xfrm>
          <a:prstGeom prst="rect">
            <a:avLst/>
          </a:prstGeom>
          <a:noFill/>
          <a:ln>
            <a:noFill/>
          </a:ln>
        </p:spPr>
      </p:pic>
      <p:sp>
        <p:nvSpPr>
          <p:cNvPr id="98" name="Google Shape;98;p17"/>
          <p:cNvSpPr/>
          <p:nvPr/>
        </p:nvSpPr>
        <p:spPr>
          <a:xfrm>
            <a:off x="7641074" y="4385548"/>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Runoff</a:t>
            </a:r>
            <a:endParaRPr b="0" i="0" sz="2200" u="none" cap="none" strike="noStrike"/>
          </a:p>
        </p:txBody>
      </p:sp>
      <p:sp>
        <p:nvSpPr>
          <p:cNvPr id="99" name="Google Shape;99;p17"/>
          <p:cNvSpPr/>
          <p:nvPr/>
        </p:nvSpPr>
        <p:spPr>
          <a:xfrm>
            <a:off x="7641074" y="4875967"/>
            <a:ext cx="6195536"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Water flows across surfaces, collecting pollutants along the way</a:t>
            </a:r>
            <a:endParaRPr b="0" i="0" sz="2050" u="none" cap="none" strike="noStrike"/>
          </a:p>
        </p:txBody>
      </p:sp>
      <p:pic>
        <p:nvPicPr>
          <p:cNvPr descr="preencoded.png" id="100" name="Google Shape;100;p17"/>
          <p:cNvPicPr preferRelativeResize="0"/>
          <p:nvPr/>
        </p:nvPicPr>
        <p:blipFill rotWithShape="1">
          <a:blip r:embed="rId6">
            <a:alphaModFix/>
          </a:blip>
          <a:srcRect b="0" l="0" r="0" t="0"/>
          <a:stretch/>
        </p:blipFill>
        <p:spPr>
          <a:xfrm>
            <a:off x="6280190" y="5828586"/>
            <a:ext cx="1134070" cy="1669852"/>
          </a:xfrm>
          <a:prstGeom prst="rect">
            <a:avLst/>
          </a:prstGeom>
          <a:noFill/>
          <a:ln>
            <a:noFill/>
          </a:ln>
        </p:spPr>
      </p:pic>
      <p:sp>
        <p:nvSpPr>
          <p:cNvPr id="101" name="Google Shape;101;p17"/>
          <p:cNvSpPr/>
          <p:nvPr/>
        </p:nvSpPr>
        <p:spPr>
          <a:xfrm>
            <a:off x="7641074" y="605540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Waterways</a:t>
            </a:r>
            <a:endParaRPr b="0" i="0" sz="2200" u="none" cap="none" strike="noStrike"/>
          </a:p>
        </p:txBody>
      </p:sp>
      <p:sp>
        <p:nvSpPr>
          <p:cNvPr id="102" name="Google Shape;102;p17"/>
          <p:cNvSpPr/>
          <p:nvPr/>
        </p:nvSpPr>
        <p:spPr>
          <a:xfrm>
            <a:off x="7641074" y="6545818"/>
            <a:ext cx="6195536"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050" u="none" cap="none" strike="noStrike">
                <a:solidFill>
                  <a:srgbClr val="4B4A4A"/>
                </a:solidFill>
                <a:latin typeface="Geist"/>
                <a:ea typeface="Geist"/>
                <a:cs typeface="Geist"/>
                <a:sym typeface="Geist"/>
              </a:rPr>
              <a:t>Contaminated stormwater enters local streams, rivers, lakes and oceans</a:t>
            </a:r>
            <a:endParaRPr b="0" i="0" sz="2050" u="none" cap="none" strike="noStrike"/>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8"/>
          <p:cNvSpPr/>
          <p:nvPr/>
        </p:nvSpPr>
        <p:spPr>
          <a:xfrm>
            <a:off x="793790" y="911900"/>
            <a:ext cx="9266158"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6747"/>
              </a:buClr>
              <a:buSzPts val="4450"/>
              <a:buFont typeface="Arial"/>
              <a:buNone/>
            </a:pPr>
            <a:r>
              <a:rPr b="1" i="0" lang="en-US" sz="4450" u="none" cap="none" strike="noStrike">
                <a:solidFill>
                  <a:srgbClr val="006747"/>
                </a:solidFill>
                <a:latin typeface="Arial"/>
                <a:ea typeface="Arial"/>
                <a:cs typeface="Arial"/>
                <a:sym typeface="Arial"/>
              </a:rPr>
              <a:t>Common Stormwater Pollutants</a:t>
            </a:r>
            <a:endParaRPr b="0" i="0" sz="4450" u="none" cap="none" strike="noStrike"/>
          </a:p>
        </p:txBody>
      </p:sp>
      <p:sp>
        <p:nvSpPr>
          <p:cNvPr id="109" name="Google Shape;109;p18"/>
          <p:cNvSpPr/>
          <p:nvPr/>
        </p:nvSpPr>
        <p:spPr>
          <a:xfrm>
            <a:off x="793790" y="2383988"/>
            <a:ext cx="6407944" cy="121920"/>
          </a:xfrm>
          <a:prstGeom prst="roundRect">
            <a:avLst>
              <a:gd fmla="val 167442"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8"/>
          <p:cNvSpPr/>
          <p:nvPr/>
        </p:nvSpPr>
        <p:spPr>
          <a:xfrm>
            <a:off x="3657540" y="2074307"/>
            <a:ext cx="680442" cy="680442"/>
          </a:xfrm>
          <a:prstGeom prst="roundRect">
            <a:avLst>
              <a:gd fmla="val 134383"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11" name="Google Shape;111;p18"/>
          <p:cNvPicPr preferRelativeResize="0"/>
          <p:nvPr/>
        </p:nvPicPr>
        <p:blipFill rotWithShape="1">
          <a:blip r:embed="rId3">
            <a:alphaModFix/>
          </a:blip>
          <a:srcRect b="0" l="0" r="0" t="0"/>
          <a:stretch/>
        </p:blipFill>
        <p:spPr>
          <a:xfrm>
            <a:off x="3861614" y="2244447"/>
            <a:ext cx="272177" cy="340162"/>
          </a:xfrm>
          <a:prstGeom prst="rect">
            <a:avLst/>
          </a:prstGeom>
          <a:noFill/>
          <a:ln>
            <a:noFill/>
          </a:ln>
        </p:spPr>
      </p:pic>
      <p:sp>
        <p:nvSpPr>
          <p:cNvPr id="112" name="Google Shape;112;p18"/>
          <p:cNvSpPr/>
          <p:nvPr/>
        </p:nvSpPr>
        <p:spPr>
          <a:xfrm>
            <a:off x="1051084" y="2981444"/>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Oil &amp; Grease</a:t>
            </a:r>
            <a:endParaRPr b="0" i="0" sz="2200" u="none" cap="none" strike="noStrike"/>
          </a:p>
        </p:txBody>
      </p:sp>
      <p:sp>
        <p:nvSpPr>
          <p:cNvPr id="113" name="Google Shape;113;p18"/>
          <p:cNvSpPr/>
          <p:nvPr/>
        </p:nvSpPr>
        <p:spPr>
          <a:xfrm>
            <a:off x="1051084" y="3471863"/>
            <a:ext cx="5893356"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550" u="none" cap="none" strike="noStrike">
                <a:solidFill>
                  <a:srgbClr val="4B4A4A"/>
                </a:solidFill>
                <a:latin typeface="Geist"/>
                <a:ea typeface="Geist"/>
                <a:cs typeface="Geist"/>
                <a:sym typeface="Geist"/>
              </a:rPr>
              <a:t>From vehicles and machinery</a:t>
            </a:r>
            <a:endParaRPr b="0" i="0" sz="2550" u="none" cap="none" strike="noStrike"/>
          </a:p>
        </p:txBody>
      </p:sp>
      <p:sp>
        <p:nvSpPr>
          <p:cNvPr id="114" name="Google Shape;114;p18"/>
          <p:cNvSpPr/>
          <p:nvPr/>
        </p:nvSpPr>
        <p:spPr>
          <a:xfrm>
            <a:off x="7428548" y="2383988"/>
            <a:ext cx="6408063" cy="121920"/>
          </a:xfrm>
          <a:prstGeom prst="roundRect">
            <a:avLst>
              <a:gd fmla="val 167442"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8"/>
          <p:cNvSpPr/>
          <p:nvPr/>
        </p:nvSpPr>
        <p:spPr>
          <a:xfrm>
            <a:off x="10292298" y="2074307"/>
            <a:ext cx="680442" cy="680442"/>
          </a:xfrm>
          <a:prstGeom prst="roundRect">
            <a:avLst>
              <a:gd fmla="val 134383"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16" name="Google Shape;116;p18"/>
          <p:cNvPicPr preferRelativeResize="0"/>
          <p:nvPr/>
        </p:nvPicPr>
        <p:blipFill rotWithShape="1">
          <a:blip r:embed="rId4">
            <a:alphaModFix/>
          </a:blip>
          <a:srcRect b="0" l="0" r="0" t="0"/>
          <a:stretch/>
        </p:blipFill>
        <p:spPr>
          <a:xfrm>
            <a:off x="10496371" y="2244447"/>
            <a:ext cx="272177" cy="340162"/>
          </a:xfrm>
          <a:prstGeom prst="rect">
            <a:avLst/>
          </a:prstGeom>
          <a:noFill/>
          <a:ln>
            <a:noFill/>
          </a:ln>
        </p:spPr>
      </p:pic>
      <p:sp>
        <p:nvSpPr>
          <p:cNvPr id="117" name="Google Shape;117;p18"/>
          <p:cNvSpPr/>
          <p:nvPr/>
        </p:nvSpPr>
        <p:spPr>
          <a:xfrm>
            <a:off x="7685842" y="2981444"/>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Fertilizers</a:t>
            </a:r>
            <a:endParaRPr b="0" i="0" sz="2200" u="none" cap="none" strike="noStrike"/>
          </a:p>
        </p:txBody>
      </p:sp>
      <p:sp>
        <p:nvSpPr>
          <p:cNvPr id="118" name="Google Shape;118;p18"/>
          <p:cNvSpPr/>
          <p:nvPr/>
        </p:nvSpPr>
        <p:spPr>
          <a:xfrm>
            <a:off x="7685842" y="3471863"/>
            <a:ext cx="5893475"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350" u="none" cap="none" strike="noStrike">
                <a:solidFill>
                  <a:srgbClr val="4B4A4A"/>
                </a:solidFill>
                <a:latin typeface="Geist"/>
                <a:ea typeface="Geist"/>
                <a:cs typeface="Geist"/>
                <a:sym typeface="Geist"/>
              </a:rPr>
              <a:t>Containing nitrogen and phosphorus</a:t>
            </a:r>
            <a:endParaRPr b="0" i="0" sz="2350" u="none" cap="none" strike="noStrike"/>
          </a:p>
        </p:txBody>
      </p:sp>
      <p:sp>
        <p:nvSpPr>
          <p:cNvPr id="119" name="Google Shape;119;p18"/>
          <p:cNvSpPr/>
          <p:nvPr/>
        </p:nvSpPr>
        <p:spPr>
          <a:xfrm>
            <a:off x="793790" y="4628555"/>
            <a:ext cx="6407944" cy="121920"/>
          </a:xfrm>
          <a:prstGeom prst="roundRect">
            <a:avLst>
              <a:gd fmla="val 167442"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8"/>
          <p:cNvSpPr/>
          <p:nvPr/>
        </p:nvSpPr>
        <p:spPr>
          <a:xfrm>
            <a:off x="3657540" y="4318873"/>
            <a:ext cx="680442" cy="680442"/>
          </a:xfrm>
          <a:prstGeom prst="roundRect">
            <a:avLst>
              <a:gd fmla="val 134383"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21" name="Google Shape;121;p18"/>
          <p:cNvPicPr preferRelativeResize="0"/>
          <p:nvPr/>
        </p:nvPicPr>
        <p:blipFill rotWithShape="1">
          <a:blip r:embed="rId5">
            <a:alphaModFix/>
          </a:blip>
          <a:srcRect b="0" l="0" r="0" t="0"/>
          <a:stretch/>
        </p:blipFill>
        <p:spPr>
          <a:xfrm>
            <a:off x="3861614" y="4489013"/>
            <a:ext cx="272177" cy="340162"/>
          </a:xfrm>
          <a:prstGeom prst="rect">
            <a:avLst/>
          </a:prstGeom>
          <a:noFill/>
          <a:ln>
            <a:noFill/>
          </a:ln>
        </p:spPr>
      </p:pic>
      <p:sp>
        <p:nvSpPr>
          <p:cNvPr id="122" name="Google Shape;122;p18"/>
          <p:cNvSpPr/>
          <p:nvPr/>
        </p:nvSpPr>
        <p:spPr>
          <a:xfrm>
            <a:off x="1051084" y="522601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Litter</a:t>
            </a:r>
            <a:endParaRPr b="0" i="0" sz="2200" u="none" cap="none" strike="noStrike"/>
          </a:p>
        </p:txBody>
      </p:sp>
      <p:sp>
        <p:nvSpPr>
          <p:cNvPr id="123" name="Google Shape;123;p18"/>
          <p:cNvSpPr/>
          <p:nvPr/>
        </p:nvSpPr>
        <p:spPr>
          <a:xfrm>
            <a:off x="1051084" y="5716429"/>
            <a:ext cx="5893356"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450" u="none" cap="none" strike="noStrike">
                <a:solidFill>
                  <a:srgbClr val="4B4A4A"/>
                </a:solidFill>
                <a:latin typeface="Geist"/>
                <a:ea typeface="Geist"/>
                <a:cs typeface="Geist"/>
                <a:sym typeface="Geist"/>
              </a:rPr>
              <a:t>Plastic, paper and other debris</a:t>
            </a:r>
            <a:endParaRPr b="0" i="0" sz="2450" u="none" cap="none" strike="noStrike"/>
          </a:p>
        </p:txBody>
      </p:sp>
      <p:sp>
        <p:nvSpPr>
          <p:cNvPr id="124" name="Google Shape;124;p18"/>
          <p:cNvSpPr/>
          <p:nvPr/>
        </p:nvSpPr>
        <p:spPr>
          <a:xfrm>
            <a:off x="7428548" y="4628555"/>
            <a:ext cx="6408063" cy="121920"/>
          </a:xfrm>
          <a:prstGeom prst="roundRect">
            <a:avLst>
              <a:gd fmla="val 167442"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8"/>
          <p:cNvSpPr/>
          <p:nvPr/>
        </p:nvSpPr>
        <p:spPr>
          <a:xfrm>
            <a:off x="10292298" y="4318873"/>
            <a:ext cx="680442" cy="680442"/>
          </a:xfrm>
          <a:prstGeom prst="roundRect">
            <a:avLst>
              <a:gd fmla="val 134383" name="adj"/>
            </a:avLst>
          </a:prstGeom>
          <a:solidFill>
            <a:srgbClr val="0067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26" name="Google Shape;126;p18"/>
          <p:cNvPicPr preferRelativeResize="0"/>
          <p:nvPr/>
        </p:nvPicPr>
        <p:blipFill rotWithShape="1">
          <a:blip r:embed="rId6">
            <a:alphaModFix/>
          </a:blip>
          <a:srcRect b="0" l="0" r="0" t="0"/>
          <a:stretch/>
        </p:blipFill>
        <p:spPr>
          <a:xfrm>
            <a:off x="10496371" y="4489013"/>
            <a:ext cx="272177" cy="340162"/>
          </a:xfrm>
          <a:prstGeom prst="rect">
            <a:avLst/>
          </a:prstGeom>
          <a:noFill/>
          <a:ln>
            <a:noFill/>
          </a:ln>
        </p:spPr>
      </p:pic>
      <p:sp>
        <p:nvSpPr>
          <p:cNvPr id="127" name="Google Shape;127;p18"/>
          <p:cNvSpPr/>
          <p:nvPr/>
        </p:nvSpPr>
        <p:spPr>
          <a:xfrm>
            <a:off x="7685842" y="522601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2200"/>
              <a:buFont typeface="Arial"/>
              <a:buNone/>
            </a:pPr>
            <a:r>
              <a:rPr b="1" i="0" lang="en-US" sz="2200" u="none" cap="none" strike="noStrike">
                <a:solidFill>
                  <a:srgbClr val="4B4A4A"/>
                </a:solidFill>
                <a:latin typeface="Arial"/>
                <a:ea typeface="Arial"/>
                <a:cs typeface="Arial"/>
                <a:sym typeface="Arial"/>
              </a:rPr>
              <a:t>Sediment</a:t>
            </a:r>
            <a:endParaRPr b="0" i="0" sz="2200" u="none" cap="none" strike="noStrike"/>
          </a:p>
        </p:txBody>
      </p:sp>
      <p:sp>
        <p:nvSpPr>
          <p:cNvPr id="128" name="Google Shape;128;p18"/>
          <p:cNvSpPr/>
          <p:nvPr/>
        </p:nvSpPr>
        <p:spPr>
          <a:xfrm>
            <a:off x="7685842" y="5716429"/>
            <a:ext cx="5893475"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450" u="none" cap="none" strike="noStrike">
                <a:solidFill>
                  <a:srgbClr val="4B4A4A"/>
                </a:solidFill>
                <a:latin typeface="Geist"/>
                <a:ea typeface="Geist"/>
                <a:cs typeface="Geist"/>
                <a:sym typeface="Geist"/>
              </a:rPr>
              <a:t>Soil from construction and erosion</a:t>
            </a:r>
            <a:endParaRPr b="0" i="0" sz="2450" u="none" cap="none" strike="noStrike"/>
          </a:p>
        </p:txBody>
      </p:sp>
      <p:sp>
        <p:nvSpPr>
          <p:cNvPr id="129" name="Google Shape;129;p18"/>
          <p:cNvSpPr/>
          <p:nvPr/>
        </p:nvSpPr>
        <p:spPr>
          <a:xfrm>
            <a:off x="793790" y="6591776"/>
            <a:ext cx="13042821"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B4A4A"/>
              </a:buClr>
              <a:buSzPts val="1750"/>
              <a:buFont typeface="Geist"/>
              <a:buNone/>
            </a:pPr>
            <a:r>
              <a:rPr b="0" i="0" lang="en-US" sz="2150" u="none" cap="none" strike="noStrike">
                <a:solidFill>
                  <a:srgbClr val="4B4A4A"/>
                </a:solidFill>
                <a:latin typeface="Geist"/>
                <a:ea typeface="Geist"/>
                <a:cs typeface="Geist"/>
                <a:sym typeface="Geist"/>
              </a:rPr>
              <a:t>These pollutants are examples of nonpoint source pollution - contamination that comes from many diffuse sources rather than a single point.</a:t>
            </a:r>
            <a:endParaRPr b="0" i="0" sz="2150" u="none" cap="none" strike="noStrike"/>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19"/>
          <p:cNvSpPr/>
          <p:nvPr/>
        </p:nvSpPr>
        <p:spPr>
          <a:xfrm>
            <a:off x="575548" y="452199"/>
            <a:ext cx="4514969" cy="51387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6747"/>
              </a:buClr>
              <a:buSzPts val="3200"/>
              <a:buFont typeface="Arial"/>
              <a:buNone/>
            </a:pPr>
            <a:r>
              <a:rPr b="1" i="0" lang="en-US" sz="3200" u="none" cap="none" strike="noStrike">
                <a:solidFill>
                  <a:srgbClr val="006747"/>
                </a:solidFill>
                <a:latin typeface="Arial"/>
                <a:ea typeface="Arial"/>
                <a:cs typeface="Arial"/>
                <a:sym typeface="Arial"/>
              </a:rPr>
              <a:t>Water Quality Testing</a:t>
            </a:r>
            <a:endParaRPr b="0" i="0" sz="3200" u="none" cap="none" strike="noStrike"/>
          </a:p>
        </p:txBody>
      </p:sp>
      <p:sp>
        <p:nvSpPr>
          <p:cNvPr id="136" name="Google Shape;136;p19"/>
          <p:cNvSpPr/>
          <p:nvPr/>
        </p:nvSpPr>
        <p:spPr>
          <a:xfrm>
            <a:off x="266350" y="1360650"/>
            <a:ext cx="6848400" cy="513900"/>
          </a:xfrm>
          <a:prstGeom prst="rect">
            <a:avLst/>
          </a:prstGeom>
          <a:noFill/>
          <a:ln>
            <a:noFill/>
          </a:ln>
        </p:spPr>
        <p:txBody>
          <a:bodyPr anchorCtr="0" anchor="t" bIns="0" lIns="0" spcFirstLastPara="1" rIns="0" wrap="square" tIns="0">
            <a:noAutofit/>
          </a:bodyPr>
          <a:lstStyle/>
          <a:p>
            <a:pPr indent="0" lvl="0" marL="0" marR="0" rtl="0" algn="l">
              <a:lnSpc>
                <a:spcPct val="164000"/>
              </a:lnSpc>
              <a:spcBef>
                <a:spcPts val="0"/>
              </a:spcBef>
              <a:spcAft>
                <a:spcPts val="0"/>
              </a:spcAft>
              <a:buClr>
                <a:srgbClr val="4B4A4A"/>
              </a:buClr>
              <a:buSzPts val="1250"/>
              <a:buFont typeface="Geist"/>
              <a:buNone/>
            </a:pPr>
            <a:r>
              <a:rPr b="0" i="0" lang="en-US" sz="2350" u="none" cap="none" strike="noStrike">
                <a:solidFill>
                  <a:srgbClr val="4B4A4A"/>
                </a:solidFill>
                <a:latin typeface="Geist"/>
                <a:ea typeface="Geist"/>
                <a:cs typeface="Geist"/>
                <a:sym typeface="Geist"/>
              </a:rPr>
              <a:t> </a:t>
            </a:r>
            <a:r>
              <a:rPr lang="en-US" sz="2350">
                <a:solidFill>
                  <a:srgbClr val="4B4A4A"/>
                </a:solidFill>
                <a:latin typeface="Geist"/>
                <a:ea typeface="Geist"/>
                <a:cs typeface="Geist"/>
                <a:sym typeface="Geist"/>
              </a:rPr>
              <a:t>In o</a:t>
            </a:r>
            <a:r>
              <a:rPr b="0" i="0" lang="en-US" sz="2350" u="none" cap="none" strike="noStrike">
                <a:solidFill>
                  <a:srgbClr val="4B4A4A"/>
                </a:solidFill>
                <a:latin typeface="Geist"/>
                <a:ea typeface="Geist"/>
                <a:cs typeface="Geist"/>
                <a:sym typeface="Geist"/>
              </a:rPr>
              <a:t>ur investigation, we'll test water samples from different sources:</a:t>
            </a:r>
            <a:endParaRPr b="0" i="0" sz="2350" u="none" cap="none" strike="noStrike"/>
          </a:p>
        </p:txBody>
      </p:sp>
      <p:sp>
        <p:nvSpPr>
          <p:cNvPr id="137" name="Google Shape;137;p19"/>
          <p:cNvSpPr/>
          <p:nvPr/>
        </p:nvSpPr>
        <p:spPr>
          <a:xfrm>
            <a:off x="347698" y="2650650"/>
            <a:ext cx="6539100" cy="263100"/>
          </a:xfrm>
          <a:prstGeom prst="rect">
            <a:avLst/>
          </a:prstGeom>
          <a:noFill/>
          <a:ln>
            <a:noFill/>
          </a:ln>
        </p:spPr>
        <p:txBody>
          <a:bodyPr anchorCtr="0" anchor="t" bIns="0" lIns="0" spcFirstLastPara="1" rIns="0" wrap="square" tIns="0">
            <a:noAutofit/>
          </a:bodyPr>
          <a:lstStyle/>
          <a:p>
            <a:pPr indent="-412750" lvl="0" marL="342900" marR="0" rtl="0" algn="l">
              <a:lnSpc>
                <a:spcPct val="164000"/>
              </a:lnSpc>
              <a:spcBef>
                <a:spcPts val="0"/>
              </a:spcBef>
              <a:spcAft>
                <a:spcPts val="0"/>
              </a:spcAft>
              <a:buClr>
                <a:srgbClr val="4B4A4A"/>
              </a:buClr>
              <a:buSzPts val="2350"/>
              <a:buFont typeface="Geist"/>
              <a:buChar char="•"/>
            </a:pPr>
            <a:r>
              <a:rPr b="0" i="0" lang="en-US" sz="2350" u="none" cap="none" strike="noStrike">
                <a:solidFill>
                  <a:srgbClr val="4B4A4A"/>
                </a:solidFill>
                <a:latin typeface="Geist"/>
                <a:ea typeface="Geist"/>
                <a:cs typeface="Geist"/>
                <a:sym typeface="Geist"/>
              </a:rPr>
              <a:t>Tap water (control)</a:t>
            </a:r>
            <a:endParaRPr b="0" i="0" sz="2350" u="none" cap="none" strike="noStrike"/>
          </a:p>
        </p:txBody>
      </p:sp>
      <p:sp>
        <p:nvSpPr>
          <p:cNvPr id="138" name="Google Shape;138;p19"/>
          <p:cNvSpPr/>
          <p:nvPr/>
        </p:nvSpPr>
        <p:spPr>
          <a:xfrm>
            <a:off x="347711" y="3296441"/>
            <a:ext cx="6539100" cy="263100"/>
          </a:xfrm>
          <a:prstGeom prst="rect">
            <a:avLst/>
          </a:prstGeom>
          <a:noFill/>
          <a:ln>
            <a:noFill/>
          </a:ln>
        </p:spPr>
        <p:txBody>
          <a:bodyPr anchorCtr="0" anchor="t" bIns="0" lIns="0" spcFirstLastPara="1" rIns="0" wrap="square" tIns="0">
            <a:noAutofit/>
          </a:bodyPr>
          <a:lstStyle/>
          <a:p>
            <a:pPr indent="-412750" lvl="0" marL="342900" marR="0" rtl="0" algn="l">
              <a:lnSpc>
                <a:spcPct val="164000"/>
              </a:lnSpc>
              <a:spcBef>
                <a:spcPts val="0"/>
              </a:spcBef>
              <a:spcAft>
                <a:spcPts val="0"/>
              </a:spcAft>
              <a:buClr>
                <a:srgbClr val="4B4A4A"/>
              </a:buClr>
              <a:buSzPts val="2350"/>
              <a:buFont typeface="Geist"/>
              <a:buChar char="•"/>
            </a:pPr>
            <a:r>
              <a:rPr b="0" i="0" lang="en-US" sz="2350" u="none" cap="none" strike="noStrike">
                <a:solidFill>
                  <a:srgbClr val="4B4A4A"/>
                </a:solidFill>
                <a:latin typeface="Geist"/>
                <a:ea typeface="Geist"/>
                <a:cs typeface="Geist"/>
                <a:sym typeface="Geist"/>
              </a:rPr>
              <a:t>Pond water</a:t>
            </a:r>
            <a:endParaRPr b="0" i="0" sz="2350" u="none" cap="none" strike="noStrike"/>
          </a:p>
        </p:txBody>
      </p:sp>
      <p:sp>
        <p:nvSpPr>
          <p:cNvPr id="139" name="Google Shape;139;p19"/>
          <p:cNvSpPr/>
          <p:nvPr/>
        </p:nvSpPr>
        <p:spPr>
          <a:xfrm>
            <a:off x="347698" y="3947396"/>
            <a:ext cx="6539100" cy="263100"/>
          </a:xfrm>
          <a:prstGeom prst="rect">
            <a:avLst/>
          </a:prstGeom>
          <a:noFill/>
          <a:ln>
            <a:noFill/>
          </a:ln>
        </p:spPr>
        <p:txBody>
          <a:bodyPr anchorCtr="0" anchor="t" bIns="0" lIns="0" spcFirstLastPara="1" rIns="0" wrap="square" tIns="0">
            <a:noAutofit/>
          </a:bodyPr>
          <a:lstStyle/>
          <a:p>
            <a:pPr indent="-406400" lvl="0" marL="342900" marR="0" rtl="0" algn="l">
              <a:lnSpc>
                <a:spcPct val="164000"/>
              </a:lnSpc>
              <a:spcBef>
                <a:spcPts val="0"/>
              </a:spcBef>
              <a:spcAft>
                <a:spcPts val="0"/>
              </a:spcAft>
              <a:buClr>
                <a:srgbClr val="4B4A4A"/>
              </a:buClr>
              <a:buSzPts val="2250"/>
              <a:buFont typeface="Geist"/>
              <a:buChar char="•"/>
            </a:pPr>
            <a:r>
              <a:rPr b="0" i="0" lang="en-US" sz="2250" u="none" cap="none" strike="noStrike">
                <a:solidFill>
                  <a:srgbClr val="4B4A4A"/>
                </a:solidFill>
                <a:latin typeface="Geist"/>
                <a:ea typeface="Geist"/>
                <a:cs typeface="Geist"/>
                <a:sym typeface="Geist"/>
              </a:rPr>
              <a:t>Storm drain runoff</a:t>
            </a:r>
            <a:endParaRPr b="0" i="0" sz="2250" u="none" cap="none" strike="noStrike"/>
          </a:p>
        </p:txBody>
      </p:sp>
      <p:sp>
        <p:nvSpPr>
          <p:cNvPr id="140" name="Google Shape;140;p19"/>
          <p:cNvSpPr/>
          <p:nvPr/>
        </p:nvSpPr>
        <p:spPr>
          <a:xfrm>
            <a:off x="266348" y="4598324"/>
            <a:ext cx="6539100" cy="263100"/>
          </a:xfrm>
          <a:prstGeom prst="rect">
            <a:avLst/>
          </a:prstGeom>
          <a:noFill/>
          <a:ln>
            <a:noFill/>
          </a:ln>
        </p:spPr>
        <p:txBody>
          <a:bodyPr anchorCtr="0" anchor="t" bIns="0" lIns="0" spcFirstLastPara="1" rIns="0" wrap="square" tIns="0">
            <a:noAutofit/>
          </a:bodyPr>
          <a:lstStyle/>
          <a:p>
            <a:pPr indent="-400050" lvl="0" marL="342900" marR="0" rtl="0" algn="l">
              <a:lnSpc>
                <a:spcPct val="164000"/>
              </a:lnSpc>
              <a:spcBef>
                <a:spcPts val="0"/>
              </a:spcBef>
              <a:spcAft>
                <a:spcPts val="0"/>
              </a:spcAft>
              <a:buClr>
                <a:srgbClr val="4B4A4A"/>
              </a:buClr>
              <a:buSzPts val="2150"/>
              <a:buFont typeface="Geist"/>
              <a:buChar char="•"/>
            </a:pPr>
            <a:r>
              <a:rPr b="0" i="0" lang="en-US" sz="2150" u="none" cap="none" strike="noStrike">
                <a:solidFill>
                  <a:srgbClr val="4B4A4A"/>
                </a:solidFill>
                <a:latin typeface="Geist"/>
                <a:ea typeface="Geist"/>
                <a:cs typeface="Geist"/>
                <a:sym typeface="Geist"/>
              </a:rPr>
              <a:t>Retention Pond water</a:t>
            </a:r>
            <a:endParaRPr b="0" i="0" sz="2150" u="none" cap="none" strike="noStrike"/>
          </a:p>
        </p:txBody>
      </p:sp>
      <p:pic>
        <p:nvPicPr>
          <p:cNvPr descr="preencoded.png" id="141" name="Google Shape;141;p19"/>
          <p:cNvPicPr preferRelativeResize="0"/>
          <p:nvPr/>
        </p:nvPicPr>
        <p:blipFill rotWithShape="1">
          <a:blip r:embed="rId3">
            <a:alphaModFix/>
          </a:blip>
          <a:srcRect b="0" l="0" r="0" t="0"/>
          <a:stretch/>
        </p:blipFill>
        <p:spPr>
          <a:xfrm>
            <a:off x="7523440" y="1397556"/>
            <a:ext cx="6539032" cy="6539032"/>
          </a:xfrm>
          <a:prstGeom prst="rect">
            <a:avLst/>
          </a:prstGeom>
          <a:noFill/>
          <a:ln>
            <a:noFill/>
          </a:ln>
        </p:spPr>
      </p:pic>
      <p:sp>
        <p:nvSpPr>
          <p:cNvPr id="142" name="Google Shape;142;p19"/>
          <p:cNvSpPr/>
          <p:nvPr/>
        </p:nvSpPr>
        <p:spPr>
          <a:xfrm>
            <a:off x="762833" y="8493681"/>
            <a:ext cx="2055614" cy="25693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1600"/>
              <a:buFont typeface="Arial"/>
              <a:buNone/>
            </a:pPr>
            <a:r>
              <a:rPr b="1" i="0" lang="en-US" sz="1600" u="none" cap="none" strike="noStrike">
                <a:solidFill>
                  <a:srgbClr val="4B4A4A"/>
                </a:solidFill>
                <a:latin typeface="Arial"/>
                <a:ea typeface="Arial"/>
                <a:cs typeface="Arial"/>
                <a:sym typeface="Arial"/>
              </a:rPr>
              <a:t>pH Level</a:t>
            </a:r>
            <a:endParaRPr b="0" i="0" sz="1600" u="none" cap="none" strike="noStrike"/>
          </a:p>
        </p:txBody>
      </p:sp>
      <p:sp>
        <p:nvSpPr>
          <p:cNvPr id="143" name="Google Shape;143;p19"/>
          <p:cNvSpPr/>
          <p:nvPr/>
        </p:nvSpPr>
        <p:spPr>
          <a:xfrm>
            <a:off x="762833" y="8849201"/>
            <a:ext cx="4008834" cy="263009"/>
          </a:xfrm>
          <a:prstGeom prst="rect">
            <a:avLst/>
          </a:prstGeom>
          <a:noFill/>
          <a:ln>
            <a:noFill/>
          </a:ln>
        </p:spPr>
        <p:txBody>
          <a:bodyPr anchorCtr="0" anchor="t" bIns="0" lIns="0" spcFirstLastPara="1" rIns="0" wrap="square" tIns="0">
            <a:noAutofit/>
          </a:bodyPr>
          <a:lstStyle/>
          <a:p>
            <a:pPr indent="0" lvl="0" marL="0" marR="0" rtl="0" algn="l">
              <a:lnSpc>
                <a:spcPct val="164000"/>
              </a:lnSpc>
              <a:spcBef>
                <a:spcPts val="0"/>
              </a:spcBef>
              <a:spcAft>
                <a:spcPts val="0"/>
              </a:spcAft>
              <a:buClr>
                <a:srgbClr val="4B4A4A"/>
              </a:buClr>
              <a:buSzPts val="1250"/>
              <a:buFont typeface="Geist"/>
              <a:buNone/>
            </a:pPr>
            <a:r>
              <a:rPr b="0" i="0" lang="en-US" sz="1250" u="none" cap="none" strike="noStrike">
                <a:solidFill>
                  <a:srgbClr val="4B4A4A"/>
                </a:solidFill>
                <a:latin typeface="Geist"/>
                <a:ea typeface="Geist"/>
                <a:cs typeface="Geist"/>
                <a:sym typeface="Geist"/>
              </a:rPr>
              <a:t>Measures acidity/alkalinity; affects aquatic life health</a:t>
            </a:r>
            <a:endParaRPr b="0" i="0" sz="1250" u="none" cap="none" strike="noStrike"/>
          </a:p>
        </p:txBody>
      </p:sp>
      <p:sp>
        <p:nvSpPr>
          <p:cNvPr id="144" name="Google Shape;144;p19"/>
          <p:cNvSpPr/>
          <p:nvPr/>
        </p:nvSpPr>
        <p:spPr>
          <a:xfrm>
            <a:off x="5123378" y="8306395"/>
            <a:ext cx="4383524" cy="1256109"/>
          </a:xfrm>
          <a:prstGeom prst="roundRect">
            <a:avLst>
              <a:gd fmla="val 11783" name="adj"/>
            </a:avLst>
          </a:prstGeom>
          <a:noFill/>
          <a:ln cap="flat" cmpd="sng" w="22850">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9"/>
          <p:cNvSpPr/>
          <p:nvPr/>
        </p:nvSpPr>
        <p:spPr>
          <a:xfrm>
            <a:off x="5310664" y="8493681"/>
            <a:ext cx="2055614" cy="25693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1600"/>
              <a:buFont typeface="Arial"/>
              <a:buNone/>
            </a:pPr>
            <a:r>
              <a:rPr b="1" i="0" lang="en-US" sz="1600" u="none" cap="none" strike="noStrike">
                <a:solidFill>
                  <a:srgbClr val="4B4A4A"/>
                </a:solidFill>
                <a:latin typeface="Arial"/>
                <a:ea typeface="Arial"/>
                <a:cs typeface="Arial"/>
                <a:sym typeface="Arial"/>
              </a:rPr>
              <a:t>Turbidity</a:t>
            </a:r>
            <a:endParaRPr b="0" i="0" sz="1600" u="none" cap="none" strike="noStrike"/>
          </a:p>
        </p:txBody>
      </p:sp>
      <p:sp>
        <p:nvSpPr>
          <p:cNvPr id="146" name="Google Shape;146;p19"/>
          <p:cNvSpPr/>
          <p:nvPr/>
        </p:nvSpPr>
        <p:spPr>
          <a:xfrm>
            <a:off x="5310664" y="8849201"/>
            <a:ext cx="4008953" cy="526018"/>
          </a:xfrm>
          <a:prstGeom prst="rect">
            <a:avLst/>
          </a:prstGeom>
          <a:noFill/>
          <a:ln>
            <a:noFill/>
          </a:ln>
        </p:spPr>
        <p:txBody>
          <a:bodyPr anchorCtr="0" anchor="t" bIns="0" lIns="0" spcFirstLastPara="1" rIns="0" wrap="square" tIns="0">
            <a:noAutofit/>
          </a:bodyPr>
          <a:lstStyle/>
          <a:p>
            <a:pPr indent="0" lvl="0" marL="0" marR="0" rtl="0" algn="l">
              <a:lnSpc>
                <a:spcPct val="164000"/>
              </a:lnSpc>
              <a:spcBef>
                <a:spcPts val="0"/>
              </a:spcBef>
              <a:spcAft>
                <a:spcPts val="0"/>
              </a:spcAft>
              <a:buClr>
                <a:srgbClr val="4B4A4A"/>
              </a:buClr>
              <a:buSzPts val="1250"/>
              <a:buFont typeface="Geist"/>
              <a:buNone/>
            </a:pPr>
            <a:r>
              <a:rPr b="0" i="0" lang="en-US" sz="1250" u="none" cap="none" strike="noStrike">
                <a:solidFill>
                  <a:srgbClr val="4B4A4A"/>
                </a:solidFill>
                <a:latin typeface="Geist"/>
                <a:ea typeface="Geist"/>
                <a:cs typeface="Geist"/>
                <a:sym typeface="Geist"/>
              </a:rPr>
              <a:t>Measures water clarity; indicates sediment or pollution levels</a:t>
            </a:r>
            <a:endParaRPr b="0" i="0" sz="1250" u="none" cap="none" strike="noStrike"/>
          </a:p>
        </p:txBody>
      </p:sp>
      <p:sp>
        <p:nvSpPr>
          <p:cNvPr id="147" name="Google Shape;147;p19"/>
          <p:cNvSpPr/>
          <p:nvPr/>
        </p:nvSpPr>
        <p:spPr>
          <a:xfrm>
            <a:off x="9671328" y="8306395"/>
            <a:ext cx="4383524" cy="1256109"/>
          </a:xfrm>
          <a:prstGeom prst="roundRect">
            <a:avLst>
              <a:gd fmla="val 11783" name="adj"/>
            </a:avLst>
          </a:prstGeom>
          <a:noFill/>
          <a:ln cap="flat" cmpd="sng" w="22850">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9"/>
          <p:cNvSpPr/>
          <p:nvPr/>
        </p:nvSpPr>
        <p:spPr>
          <a:xfrm>
            <a:off x="9858613" y="8493681"/>
            <a:ext cx="2118360" cy="25693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1600"/>
              <a:buFont typeface="Arial"/>
              <a:buNone/>
            </a:pPr>
            <a:r>
              <a:rPr b="1" i="0" lang="en-US" sz="1600" u="none" cap="none" strike="noStrike">
                <a:solidFill>
                  <a:srgbClr val="4B4A4A"/>
                </a:solidFill>
                <a:latin typeface="Arial"/>
                <a:ea typeface="Arial"/>
                <a:cs typeface="Arial"/>
                <a:sym typeface="Arial"/>
              </a:rPr>
              <a:t>Nitrates/Phosphates</a:t>
            </a:r>
            <a:endParaRPr b="0" i="0" sz="1600" u="none" cap="none" strike="noStrike"/>
          </a:p>
        </p:txBody>
      </p:sp>
      <p:sp>
        <p:nvSpPr>
          <p:cNvPr id="149" name="Google Shape;149;p19"/>
          <p:cNvSpPr/>
          <p:nvPr/>
        </p:nvSpPr>
        <p:spPr>
          <a:xfrm>
            <a:off x="9858613" y="8849201"/>
            <a:ext cx="4008953" cy="263009"/>
          </a:xfrm>
          <a:prstGeom prst="rect">
            <a:avLst/>
          </a:prstGeom>
          <a:noFill/>
          <a:ln>
            <a:noFill/>
          </a:ln>
        </p:spPr>
        <p:txBody>
          <a:bodyPr anchorCtr="0" anchor="t" bIns="0" lIns="0" spcFirstLastPara="1" rIns="0" wrap="square" tIns="0">
            <a:noAutofit/>
          </a:bodyPr>
          <a:lstStyle/>
          <a:p>
            <a:pPr indent="0" lvl="0" marL="0" marR="0" rtl="0" algn="l">
              <a:lnSpc>
                <a:spcPct val="164000"/>
              </a:lnSpc>
              <a:spcBef>
                <a:spcPts val="0"/>
              </a:spcBef>
              <a:spcAft>
                <a:spcPts val="0"/>
              </a:spcAft>
              <a:buClr>
                <a:srgbClr val="4B4A4A"/>
              </a:buClr>
              <a:buSzPts val="1250"/>
              <a:buFont typeface="Geist"/>
              <a:buNone/>
            </a:pPr>
            <a:r>
              <a:rPr b="0" i="0" lang="en-US" sz="1250" u="none" cap="none" strike="noStrike">
                <a:solidFill>
                  <a:srgbClr val="4B4A4A"/>
                </a:solidFill>
                <a:latin typeface="Geist"/>
                <a:ea typeface="Geist"/>
                <a:cs typeface="Geist"/>
                <a:sym typeface="Geist"/>
              </a:rPr>
              <a:t>Nutrients that can cause harmful algae blooms</a:t>
            </a:r>
            <a:endParaRPr b="0" i="0" sz="1250" u="none" cap="none" strike="noStrike"/>
          </a:p>
        </p:txBody>
      </p:sp>
      <p:sp>
        <p:nvSpPr>
          <p:cNvPr id="150" name="Google Shape;150;p19"/>
          <p:cNvSpPr/>
          <p:nvPr/>
        </p:nvSpPr>
        <p:spPr>
          <a:xfrm>
            <a:off x="575548" y="9726930"/>
            <a:ext cx="13479304" cy="993100"/>
          </a:xfrm>
          <a:prstGeom prst="roundRect">
            <a:avLst>
              <a:gd fmla="val 14903" name="adj"/>
            </a:avLst>
          </a:prstGeom>
          <a:noFill/>
          <a:ln cap="flat" cmpd="sng" w="22850">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9"/>
          <p:cNvSpPr/>
          <p:nvPr/>
        </p:nvSpPr>
        <p:spPr>
          <a:xfrm>
            <a:off x="762833" y="9914215"/>
            <a:ext cx="2055614" cy="25693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B4A4A"/>
              </a:buClr>
              <a:buSzPts val="1600"/>
              <a:buFont typeface="Arial"/>
              <a:buNone/>
            </a:pPr>
            <a:r>
              <a:rPr b="1" i="0" lang="en-US" sz="1600" u="none" cap="none" strike="noStrike">
                <a:solidFill>
                  <a:srgbClr val="4B4A4A"/>
                </a:solidFill>
                <a:latin typeface="Arial"/>
                <a:ea typeface="Arial"/>
                <a:cs typeface="Arial"/>
                <a:sym typeface="Arial"/>
              </a:rPr>
              <a:t>Dissolved Oxygen</a:t>
            </a:r>
            <a:endParaRPr b="0" i="0" sz="1600" u="none" cap="none" strike="noStrike"/>
          </a:p>
        </p:txBody>
      </p:sp>
      <p:sp>
        <p:nvSpPr>
          <p:cNvPr id="152" name="Google Shape;152;p19"/>
          <p:cNvSpPr/>
          <p:nvPr/>
        </p:nvSpPr>
        <p:spPr>
          <a:xfrm>
            <a:off x="762833" y="10269736"/>
            <a:ext cx="13104733" cy="263009"/>
          </a:xfrm>
          <a:prstGeom prst="rect">
            <a:avLst/>
          </a:prstGeom>
          <a:noFill/>
          <a:ln>
            <a:noFill/>
          </a:ln>
        </p:spPr>
        <p:txBody>
          <a:bodyPr anchorCtr="0" anchor="t" bIns="0" lIns="0" spcFirstLastPara="1" rIns="0" wrap="square" tIns="0">
            <a:noAutofit/>
          </a:bodyPr>
          <a:lstStyle/>
          <a:p>
            <a:pPr indent="0" lvl="0" marL="0" marR="0" rtl="0" algn="l">
              <a:lnSpc>
                <a:spcPct val="164000"/>
              </a:lnSpc>
              <a:spcBef>
                <a:spcPts val="0"/>
              </a:spcBef>
              <a:spcAft>
                <a:spcPts val="0"/>
              </a:spcAft>
              <a:buClr>
                <a:srgbClr val="4B4A4A"/>
              </a:buClr>
              <a:buSzPts val="1250"/>
              <a:buFont typeface="Geist"/>
              <a:buNone/>
            </a:pPr>
            <a:r>
              <a:rPr b="0" i="0" lang="en-US" sz="1250" u="none" cap="none" strike="noStrike">
                <a:solidFill>
                  <a:srgbClr val="4B4A4A"/>
                </a:solidFill>
                <a:latin typeface="Geist"/>
                <a:ea typeface="Geist"/>
                <a:cs typeface="Geist"/>
                <a:sym typeface="Geist"/>
              </a:rPr>
              <a:t>Amount of gaseous oxygen present in water</a:t>
            </a:r>
            <a:endParaRPr b="0" i="0" sz="1250" u="none" cap="none" strike="noStrike"/>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graphicFrame>
        <p:nvGraphicFramePr>
          <p:cNvPr id="158" name="Google Shape;158;p20"/>
          <p:cNvGraphicFramePr/>
          <p:nvPr/>
        </p:nvGraphicFramePr>
        <p:xfrm>
          <a:off x="3423525" y="4947325"/>
          <a:ext cx="3000000" cy="3000000"/>
        </p:xfrm>
        <a:graphic>
          <a:graphicData uri="http://schemas.openxmlformats.org/drawingml/2006/table">
            <a:tbl>
              <a:tblPr>
                <a:noFill/>
                <a:tableStyleId>{A1917B96-2EE7-402E-A7B6-813ED8DCF0E7}</a:tableStyleId>
              </a:tblPr>
              <a:tblGrid>
                <a:gridCol w="1145225"/>
                <a:gridCol w="1478775"/>
                <a:gridCol w="1478775"/>
                <a:gridCol w="1278650"/>
                <a:gridCol w="1256425"/>
                <a:gridCol w="900600"/>
              </a:tblGrid>
              <a:tr h="677600">
                <a:tc>
                  <a:txBody>
                    <a:bodyPr/>
                    <a:lstStyle/>
                    <a:p>
                      <a:pPr indent="0" lvl="0" marL="0" rtl="0" algn="l">
                        <a:spcBef>
                          <a:spcPts val="0"/>
                        </a:spcBef>
                        <a:spcAft>
                          <a:spcPts val="0"/>
                        </a:spcAft>
                        <a:buNone/>
                      </a:pPr>
                      <a:r>
                        <a:rPr b="1" lang="en-US" sz="1500"/>
                        <a:t>Standards</a:t>
                      </a:r>
                      <a:endParaRPr b="1" sz="1500"/>
                    </a:p>
                  </a:txBody>
                  <a:tcPr marT="63500" marB="63500" marR="63500" marL="63500"/>
                </a:tc>
                <a:tc>
                  <a:txBody>
                    <a:bodyPr/>
                    <a:lstStyle/>
                    <a:p>
                      <a:pPr indent="0" lvl="0" marL="0" rtl="0" algn="l">
                        <a:spcBef>
                          <a:spcPts val="0"/>
                        </a:spcBef>
                        <a:spcAft>
                          <a:spcPts val="0"/>
                        </a:spcAft>
                        <a:buNone/>
                      </a:pPr>
                      <a:r>
                        <a:rPr b="1" lang="en-US" sz="1500"/>
                        <a:t>Appearance</a:t>
                      </a:r>
                      <a:endParaRPr b="1" sz="1500"/>
                    </a:p>
                  </a:txBody>
                  <a:tcPr marT="63500" marB="63500" marR="63500" marL="63500"/>
                </a:tc>
                <a:tc>
                  <a:txBody>
                    <a:bodyPr/>
                    <a:lstStyle/>
                    <a:p>
                      <a:pPr indent="0" lvl="0" marL="0" rtl="0" algn="l">
                        <a:spcBef>
                          <a:spcPts val="0"/>
                        </a:spcBef>
                        <a:spcAft>
                          <a:spcPts val="0"/>
                        </a:spcAft>
                        <a:buNone/>
                      </a:pPr>
                      <a:r>
                        <a:rPr b="1" lang="en-US" sz="1500"/>
                        <a:t>Turbidity</a:t>
                      </a:r>
                      <a:endParaRPr b="1" sz="1500"/>
                    </a:p>
                  </a:txBody>
                  <a:tcPr marT="63500" marB="63500" marR="63500" marL="63500"/>
                </a:tc>
                <a:tc>
                  <a:txBody>
                    <a:bodyPr/>
                    <a:lstStyle/>
                    <a:p>
                      <a:pPr indent="0" lvl="0" marL="0" rtl="0" algn="l">
                        <a:spcBef>
                          <a:spcPts val="0"/>
                        </a:spcBef>
                        <a:spcAft>
                          <a:spcPts val="0"/>
                        </a:spcAft>
                        <a:buNone/>
                      </a:pPr>
                      <a:r>
                        <a:rPr b="1" lang="en-US" sz="1500"/>
                        <a:t>pH</a:t>
                      </a:r>
                      <a:endParaRPr b="1" sz="1500"/>
                    </a:p>
                  </a:txBody>
                  <a:tcPr marT="63500" marB="63500" marR="63500" marL="63500"/>
                </a:tc>
                <a:tc>
                  <a:txBody>
                    <a:bodyPr/>
                    <a:lstStyle/>
                    <a:p>
                      <a:pPr indent="0" lvl="0" marL="0" rtl="0" algn="l">
                        <a:spcBef>
                          <a:spcPts val="0"/>
                        </a:spcBef>
                        <a:spcAft>
                          <a:spcPts val="0"/>
                        </a:spcAft>
                        <a:buNone/>
                      </a:pPr>
                      <a:r>
                        <a:rPr b="1" lang="en-US" sz="1500"/>
                        <a:t>DO2 (ppm)</a:t>
                      </a:r>
                      <a:endParaRPr b="1" sz="1500"/>
                    </a:p>
                  </a:txBody>
                  <a:tcPr marT="63500" marB="63500" marR="63500" marL="63500"/>
                </a:tc>
                <a:tc>
                  <a:txBody>
                    <a:bodyPr/>
                    <a:lstStyle/>
                    <a:p>
                      <a:pPr indent="0" lvl="0" marL="0" rtl="0" algn="l">
                        <a:spcBef>
                          <a:spcPts val="0"/>
                        </a:spcBef>
                        <a:spcAft>
                          <a:spcPts val="0"/>
                        </a:spcAft>
                        <a:buNone/>
                      </a:pPr>
                      <a:r>
                        <a:rPr b="1" lang="en-US" sz="1500"/>
                        <a:t>NO3 (ppm)</a:t>
                      </a:r>
                      <a:endParaRPr b="1" sz="1500"/>
                    </a:p>
                  </a:txBody>
                  <a:tcPr marT="63500" marB="63500" marR="63500" marL="63500"/>
                </a:tc>
              </a:tr>
              <a:tr h="1846225">
                <a:tc>
                  <a:txBody>
                    <a:bodyPr/>
                    <a:lstStyle/>
                    <a:p>
                      <a:pPr indent="0" lvl="0" marL="0" rtl="0" algn="l">
                        <a:spcBef>
                          <a:spcPts val="0"/>
                        </a:spcBef>
                        <a:spcAft>
                          <a:spcPts val="0"/>
                        </a:spcAft>
                        <a:buNone/>
                      </a:pPr>
                      <a:r>
                        <a:rPr b="1" lang="en-US" sz="1500"/>
                        <a:t>Taken from FL, EPA</a:t>
                      </a:r>
                      <a:endParaRPr b="1" sz="1500"/>
                    </a:p>
                  </a:txBody>
                  <a:tcPr marT="63500" marB="63500" marR="63500" marL="63500"/>
                </a:tc>
                <a:tc>
                  <a:txBody>
                    <a:bodyPr/>
                    <a:lstStyle/>
                    <a:p>
                      <a:pPr indent="0" lvl="0" marL="0" rtl="0" algn="l">
                        <a:spcBef>
                          <a:spcPts val="0"/>
                        </a:spcBef>
                        <a:spcAft>
                          <a:spcPts val="0"/>
                        </a:spcAft>
                        <a:buNone/>
                      </a:pPr>
                      <a:r>
                        <a:rPr b="1" lang="en-US" sz="1500"/>
                        <a:t>Clear, colorless, odorless</a:t>
                      </a:r>
                      <a:endParaRPr b="1" sz="1500"/>
                    </a:p>
                  </a:txBody>
                  <a:tcPr marT="63500" marB="63500" marR="63500" marL="63500"/>
                </a:tc>
                <a:tc>
                  <a:txBody>
                    <a:bodyPr/>
                    <a:lstStyle/>
                    <a:p>
                      <a:pPr indent="0" lvl="0" marL="0" rtl="0" algn="l">
                        <a:spcBef>
                          <a:spcPts val="0"/>
                        </a:spcBef>
                        <a:spcAft>
                          <a:spcPts val="0"/>
                        </a:spcAft>
                        <a:buNone/>
                      </a:pPr>
                      <a:r>
                        <a:rPr b="1" lang="en-US" sz="1500"/>
                        <a:t>&lt; 40 JTU (unsafe)</a:t>
                      </a:r>
                      <a:endParaRPr b="1" sz="1500"/>
                    </a:p>
                  </a:txBody>
                  <a:tcPr marT="63500" marB="63500" marR="63500" marL="63500"/>
                </a:tc>
                <a:tc>
                  <a:txBody>
                    <a:bodyPr/>
                    <a:lstStyle/>
                    <a:p>
                      <a:pPr indent="0" lvl="0" marL="0" rtl="0" algn="l">
                        <a:spcBef>
                          <a:spcPts val="0"/>
                        </a:spcBef>
                        <a:spcAft>
                          <a:spcPts val="0"/>
                        </a:spcAft>
                        <a:buNone/>
                      </a:pPr>
                      <a:r>
                        <a:rPr b="1" lang="en-US" sz="1500"/>
                        <a:t>6.0-8.2</a:t>
                      </a:r>
                      <a:endParaRPr b="1" sz="1500"/>
                    </a:p>
                  </a:txBody>
                  <a:tcPr marT="63500" marB="63500" marR="63500" marL="63500"/>
                </a:tc>
                <a:tc>
                  <a:txBody>
                    <a:bodyPr/>
                    <a:lstStyle/>
                    <a:p>
                      <a:pPr indent="0" lvl="0" marL="0" rtl="0" algn="l">
                        <a:spcBef>
                          <a:spcPts val="0"/>
                        </a:spcBef>
                        <a:spcAft>
                          <a:spcPts val="0"/>
                        </a:spcAft>
                        <a:buNone/>
                      </a:pPr>
                      <a:r>
                        <a:rPr b="1" lang="en-US" sz="1500"/>
                        <a:t>&gt;5 ppm</a:t>
                      </a:r>
                      <a:endParaRPr b="1" sz="1500"/>
                    </a:p>
                  </a:txBody>
                  <a:tcPr marT="63500" marB="63500" marR="63500" marL="63500"/>
                </a:tc>
                <a:tc>
                  <a:txBody>
                    <a:bodyPr/>
                    <a:lstStyle/>
                    <a:p>
                      <a:pPr indent="0" lvl="0" marL="0" rtl="0" algn="l">
                        <a:spcBef>
                          <a:spcPts val="0"/>
                        </a:spcBef>
                        <a:spcAft>
                          <a:spcPts val="0"/>
                        </a:spcAft>
                        <a:buNone/>
                      </a:pPr>
                      <a:r>
                        <a:rPr b="1" lang="en-US" sz="1500"/>
                        <a:t>&lt;44 ppm (safe)</a:t>
                      </a:r>
                      <a:endParaRPr b="1" sz="1500"/>
                    </a:p>
                    <a:p>
                      <a:pPr indent="0" lvl="0" marL="0" rtl="0" algn="l">
                        <a:spcBef>
                          <a:spcPts val="0"/>
                        </a:spcBef>
                        <a:spcAft>
                          <a:spcPts val="0"/>
                        </a:spcAft>
                        <a:buNone/>
                      </a:pPr>
                      <a:r>
                        <a:rPr b="1" lang="en-US" sz="1500"/>
                        <a:t>&gt;44 ppm (unsafe)</a:t>
                      </a:r>
                      <a:endParaRPr b="1" sz="1500"/>
                    </a:p>
                  </a:txBody>
                  <a:tcPr marT="63500" marB="63500" marR="63500" marL="63500"/>
                </a:tc>
              </a:tr>
            </a:tbl>
          </a:graphicData>
        </a:graphic>
      </p:graphicFrame>
      <p:pic>
        <p:nvPicPr>
          <p:cNvPr id="159" name="Google Shape;159;p20" title="Screenshot 2025-07-17 at 4.24.31 PM.png"/>
          <p:cNvPicPr preferRelativeResize="0"/>
          <p:nvPr/>
        </p:nvPicPr>
        <p:blipFill>
          <a:blip r:embed="rId3">
            <a:alphaModFix/>
          </a:blip>
          <a:stretch>
            <a:fillRect/>
          </a:stretch>
        </p:blipFill>
        <p:spPr>
          <a:xfrm>
            <a:off x="461600" y="218850"/>
            <a:ext cx="13315950" cy="4362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pic>
        <p:nvPicPr>
          <p:cNvPr descr="preencoded.png" id="165" name="Google Shape;165;p21"/>
          <p:cNvPicPr preferRelativeResize="0"/>
          <p:nvPr/>
        </p:nvPicPr>
        <p:blipFill rotWithShape="1">
          <a:blip r:embed="rId3">
            <a:alphaModFix/>
          </a:blip>
          <a:srcRect b="0" l="0" r="0" t="0"/>
          <a:stretch/>
        </p:blipFill>
        <p:spPr>
          <a:xfrm>
            <a:off x="0" y="0"/>
            <a:ext cx="14630400" cy="2282190"/>
          </a:xfrm>
          <a:prstGeom prst="rect">
            <a:avLst/>
          </a:prstGeom>
          <a:noFill/>
          <a:ln>
            <a:noFill/>
          </a:ln>
        </p:spPr>
      </p:pic>
      <p:sp>
        <p:nvSpPr>
          <p:cNvPr id="166" name="Google Shape;166;p21"/>
          <p:cNvSpPr/>
          <p:nvPr/>
        </p:nvSpPr>
        <p:spPr>
          <a:xfrm>
            <a:off x="608528" y="2653308"/>
            <a:ext cx="5438180" cy="543282"/>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6747"/>
              </a:buClr>
              <a:buSzPts val="3400"/>
              <a:buFont typeface="Arial"/>
              <a:buNone/>
            </a:pPr>
            <a:r>
              <a:rPr b="1" i="0" lang="en-US" sz="3400" u="none" cap="none" strike="noStrike">
                <a:solidFill>
                  <a:srgbClr val="006747"/>
                </a:solidFill>
                <a:latin typeface="Arial"/>
                <a:ea typeface="Arial"/>
                <a:cs typeface="Arial"/>
                <a:sym typeface="Arial"/>
              </a:rPr>
              <a:t>Interpreting Our Results</a:t>
            </a:r>
            <a:endParaRPr b="0" i="0" sz="3400" u="none" cap="none" strike="noStrike"/>
          </a:p>
        </p:txBody>
      </p:sp>
      <p:sp>
        <p:nvSpPr>
          <p:cNvPr id="167" name="Google Shape;167;p21"/>
          <p:cNvSpPr/>
          <p:nvPr/>
        </p:nvSpPr>
        <p:spPr>
          <a:xfrm>
            <a:off x="7303770" y="3457337"/>
            <a:ext cx="22860" cy="4292441"/>
          </a:xfrm>
          <a:prstGeom prst="roundRect">
            <a:avLst>
              <a:gd fmla="val 684604" name="adj"/>
            </a:avLst>
          </a:prstGeom>
          <a:solidFill>
            <a:srgbClr val="B7D5C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21"/>
          <p:cNvSpPr/>
          <p:nvPr/>
        </p:nvSpPr>
        <p:spPr>
          <a:xfrm>
            <a:off x="6620828" y="3641527"/>
            <a:ext cx="521613" cy="22860"/>
          </a:xfrm>
          <a:prstGeom prst="roundRect">
            <a:avLst>
              <a:gd fmla="val 684604" name="adj"/>
            </a:avLst>
          </a:prstGeom>
          <a:solidFill>
            <a:srgbClr val="B7D5C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1"/>
          <p:cNvSpPr/>
          <p:nvPr/>
        </p:nvSpPr>
        <p:spPr>
          <a:xfrm>
            <a:off x="7119580" y="3457337"/>
            <a:ext cx="391239" cy="391239"/>
          </a:xfrm>
          <a:prstGeom prst="roundRect">
            <a:avLst>
              <a:gd fmla="val 40001"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21"/>
          <p:cNvSpPr/>
          <p:nvPr/>
        </p:nvSpPr>
        <p:spPr>
          <a:xfrm>
            <a:off x="7184827" y="3489960"/>
            <a:ext cx="260747" cy="325993"/>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050"/>
              <a:buFont typeface="Arial"/>
              <a:buNone/>
            </a:pPr>
            <a:r>
              <a:rPr b="1" i="0" lang="en-US" sz="2050" u="none" cap="none" strike="noStrike">
                <a:solidFill>
                  <a:srgbClr val="4B4A4A"/>
                </a:solidFill>
                <a:latin typeface="Arial"/>
                <a:ea typeface="Arial"/>
                <a:cs typeface="Arial"/>
                <a:sym typeface="Arial"/>
              </a:rPr>
              <a:t>1</a:t>
            </a:r>
            <a:endParaRPr b="0" i="0" sz="2050" u="none" cap="none" strike="noStrike"/>
          </a:p>
        </p:txBody>
      </p:sp>
      <p:sp>
        <p:nvSpPr>
          <p:cNvPr id="171" name="Google Shape;171;p21"/>
          <p:cNvSpPr/>
          <p:nvPr/>
        </p:nvSpPr>
        <p:spPr>
          <a:xfrm>
            <a:off x="4272201" y="3517106"/>
            <a:ext cx="2173605" cy="271701"/>
          </a:xfrm>
          <a:prstGeom prst="rect">
            <a:avLst/>
          </a:prstGeom>
          <a:noFill/>
          <a:ln>
            <a:noFill/>
          </a:ln>
        </p:spPr>
        <p:txBody>
          <a:bodyPr anchorCtr="0" anchor="t" bIns="0" lIns="0" spcFirstLastPara="1" rIns="0" wrap="square" tIns="0">
            <a:noAutofit/>
          </a:bodyPr>
          <a:lstStyle/>
          <a:p>
            <a:pPr indent="0" lvl="0" marL="0" marR="0" rtl="0" algn="r">
              <a:lnSpc>
                <a:spcPct val="123529"/>
              </a:lnSpc>
              <a:spcBef>
                <a:spcPts val="0"/>
              </a:spcBef>
              <a:spcAft>
                <a:spcPts val="0"/>
              </a:spcAft>
              <a:buClr>
                <a:srgbClr val="4B4A4A"/>
              </a:buClr>
              <a:buSzPts val="1700"/>
              <a:buFont typeface="Arial"/>
              <a:buNone/>
            </a:pPr>
            <a:r>
              <a:rPr b="1" i="0" lang="en-US" sz="2200" u="none" cap="none" strike="noStrike">
                <a:solidFill>
                  <a:srgbClr val="4B4A4A"/>
                </a:solidFill>
                <a:latin typeface="Arial"/>
                <a:ea typeface="Arial"/>
                <a:cs typeface="Arial"/>
                <a:sym typeface="Arial"/>
              </a:rPr>
              <a:t>Collect Data</a:t>
            </a:r>
            <a:endParaRPr b="0" i="0" sz="2200" u="none" cap="none" strike="noStrike"/>
          </a:p>
        </p:txBody>
      </p:sp>
      <p:sp>
        <p:nvSpPr>
          <p:cNvPr id="172" name="Google Shape;172;p21"/>
          <p:cNvSpPr/>
          <p:nvPr/>
        </p:nvSpPr>
        <p:spPr>
          <a:xfrm>
            <a:off x="608525" y="3893100"/>
            <a:ext cx="6389400" cy="278100"/>
          </a:xfrm>
          <a:prstGeom prst="rect">
            <a:avLst/>
          </a:prstGeom>
          <a:noFill/>
          <a:ln>
            <a:noFill/>
          </a:ln>
        </p:spPr>
        <p:txBody>
          <a:bodyPr anchorCtr="0" anchor="t" bIns="0" lIns="0" spcFirstLastPara="1" rIns="0" wrap="square" tIns="0">
            <a:noAutofit/>
          </a:bodyPr>
          <a:lstStyle/>
          <a:p>
            <a:pPr indent="0" lvl="0" marL="0" marR="0" rtl="0" algn="r">
              <a:lnSpc>
                <a:spcPct val="159259"/>
              </a:lnSpc>
              <a:spcBef>
                <a:spcPts val="0"/>
              </a:spcBef>
              <a:spcAft>
                <a:spcPts val="0"/>
              </a:spcAft>
              <a:buClr>
                <a:srgbClr val="4B4A4A"/>
              </a:buClr>
              <a:buSzPts val="1350"/>
              <a:buFont typeface="Geist"/>
              <a:buNone/>
            </a:pPr>
            <a:r>
              <a:rPr b="0" i="0" lang="en-US" sz="2050" u="none" cap="none" strike="noStrike">
                <a:solidFill>
                  <a:srgbClr val="4B4A4A"/>
                </a:solidFill>
                <a:latin typeface="Geist"/>
                <a:ea typeface="Geist"/>
                <a:cs typeface="Geist"/>
                <a:sym typeface="Geist"/>
              </a:rPr>
              <a:t>Record all measurements from water quality tests</a:t>
            </a:r>
            <a:endParaRPr b="0" i="0" sz="2050" u="none" cap="none" strike="noStrike"/>
          </a:p>
        </p:txBody>
      </p:sp>
      <p:sp>
        <p:nvSpPr>
          <p:cNvPr id="173" name="Google Shape;173;p21"/>
          <p:cNvSpPr/>
          <p:nvPr/>
        </p:nvSpPr>
        <p:spPr>
          <a:xfrm>
            <a:off x="7487960" y="4684633"/>
            <a:ext cx="521613" cy="22860"/>
          </a:xfrm>
          <a:prstGeom prst="roundRect">
            <a:avLst>
              <a:gd fmla="val 684604" name="adj"/>
            </a:avLst>
          </a:prstGeom>
          <a:solidFill>
            <a:srgbClr val="B7D5C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1"/>
          <p:cNvSpPr/>
          <p:nvPr/>
        </p:nvSpPr>
        <p:spPr>
          <a:xfrm>
            <a:off x="7119580" y="4500443"/>
            <a:ext cx="391239" cy="391239"/>
          </a:xfrm>
          <a:prstGeom prst="roundRect">
            <a:avLst>
              <a:gd fmla="val 40001"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1"/>
          <p:cNvSpPr/>
          <p:nvPr/>
        </p:nvSpPr>
        <p:spPr>
          <a:xfrm>
            <a:off x="7184827" y="4533067"/>
            <a:ext cx="260747" cy="325993"/>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050"/>
              <a:buFont typeface="Arial"/>
              <a:buNone/>
            </a:pPr>
            <a:r>
              <a:rPr b="1" i="0" lang="en-US" sz="2050" u="none" cap="none" strike="noStrike">
                <a:solidFill>
                  <a:srgbClr val="4B4A4A"/>
                </a:solidFill>
                <a:latin typeface="Arial"/>
                <a:ea typeface="Arial"/>
                <a:cs typeface="Arial"/>
                <a:sym typeface="Arial"/>
              </a:rPr>
              <a:t>2</a:t>
            </a:r>
            <a:endParaRPr b="0" i="0" sz="2050" u="none" cap="none" strike="noStrike"/>
          </a:p>
        </p:txBody>
      </p:sp>
      <p:sp>
        <p:nvSpPr>
          <p:cNvPr id="176" name="Google Shape;176;p21"/>
          <p:cNvSpPr/>
          <p:nvPr/>
        </p:nvSpPr>
        <p:spPr>
          <a:xfrm>
            <a:off x="8184603" y="4560225"/>
            <a:ext cx="3337500" cy="2718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4B4A4A"/>
              </a:buClr>
              <a:buSzPts val="1700"/>
              <a:buFont typeface="Arial"/>
              <a:buNone/>
            </a:pPr>
            <a:r>
              <a:rPr b="1" i="0" lang="en-US" sz="2200" u="none" cap="none" strike="noStrike">
                <a:solidFill>
                  <a:srgbClr val="4B4A4A"/>
                </a:solidFill>
                <a:latin typeface="Arial"/>
                <a:ea typeface="Arial"/>
                <a:cs typeface="Arial"/>
                <a:sym typeface="Arial"/>
              </a:rPr>
              <a:t>Compare Samples</a:t>
            </a:r>
            <a:endParaRPr b="0" i="0" sz="2200" u="none" cap="none" strike="noStrike"/>
          </a:p>
        </p:txBody>
      </p:sp>
      <p:sp>
        <p:nvSpPr>
          <p:cNvPr id="177" name="Google Shape;177;p21"/>
          <p:cNvSpPr/>
          <p:nvPr/>
        </p:nvSpPr>
        <p:spPr>
          <a:xfrm>
            <a:off x="8184594" y="5121462"/>
            <a:ext cx="5837400" cy="278100"/>
          </a:xfrm>
          <a:prstGeom prst="rect">
            <a:avLst/>
          </a:prstGeom>
          <a:noFill/>
          <a:ln>
            <a:noFill/>
          </a:ln>
        </p:spPr>
        <p:txBody>
          <a:bodyPr anchorCtr="0" anchor="t" bIns="0" lIns="0" spcFirstLastPara="1" rIns="0" wrap="square" tIns="0">
            <a:noAutofit/>
          </a:bodyPr>
          <a:lstStyle/>
          <a:p>
            <a:pPr indent="0" lvl="0" marL="0" marR="0" rtl="0" algn="l">
              <a:lnSpc>
                <a:spcPct val="159259"/>
              </a:lnSpc>
              <a:spcBef>
                <a:spcPts val="0"/>
              </a:spcBef>
              <a:spcAft>
                <a:spcPts val="0"/>
              </a:spcAft>
              <a:buClr>
                <a:srgbClr val="4B4A4A"/>
              </a:buClr>
              <a:buSzPts val="1350"/>
              <a:buFont typeface="Geist"/>
              <a:buNone/>
            </a:pPr>
            <a:r>
              <a:rPr b="0" i="0" lang="en-US" sz="2050" u="none" cap="none" strike="noStrike">
                <a:solidFill>
                  <a:srgbClr val="4B4A4A"/>
                </a:solidFill>
                <a:latin typeface="Geist"/>
                <a:ea typeface="Geist"/>
                <a:cs typeface="Geist"/>
                <a:sym typeface="Geist"/>
              </a:rPr>
              <a:t>How do different water sources compare to each other?</a:t>
            </a:r>
            <a:endParaRPr b="0" i="0" sz="2050" u="none" cap="none" strike="noStrike"/>
          </a:p>
        </p:txBody>
      </p:sp>
      <p:sp>
        <p:nvSpPr>
          <p:cNvPr id="178" name="Google Shape;178;p21"/>
          <p:cNvSpPr/>
          <p:nvPr/>
        </p:nvSpPr>
        <p:spPr>
          <a:xfrm>
            <a:off x="6620828" y="5583793"/>
            <a:ext cx="521613" cy="22860"/>
          </a:xfrm>
          <a:prstGeom prst="roundRect">
            <a:avLst>
              <a:gd fmla="val 684604" name="adj"/>
            </a:avLst>
          </a:prstGeom>
          <a:solidFill>
            <a:srgbClr val="B7D5C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21"/>
          <p:cNvSpPr/>
          <p:nvPr/>
        </p:nvSpPr>
        <p:spPr>
          <a:xfrm>
            <a:off x="7119580" y="5399603"/>
            <a:ext cx="391239" cy="391239"/>
          </a:xfrm>
          <a:prstGeom prst="roundRect">
            <a:avLst>
              <a:gd fmla="val 40001"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21"/>
          <p:cNvSpPr/>
          <p:nvPr/>
        </p:nvSpPr>
        <p:spPr>
          <a:xfrm>
            <a:off x="7184827" y="5432227"/>
            <a:ext cx="260747" cy="325993"/>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050"/>
              <a:buFont typeface="Arial"/>
              <a:buNone/>
            </a:pPr>
            <a:r>
              <a:rPr b="1" i="0" lang="en-US" sz="2050" u="none" cap="none" strike="noStrike">
                <a:solidFill>
                  <a:srgbClr val="4B4A4A"/>
                </a:solidFill>
                <a:latin typeface="Arial"/>
                <a:ea typeface="Arial"/>
                <a:cs typeface="Arial"/>
                <a:sym typeface="Arial"/>
              </a:rPr>
              <a:t>3</a:t>
            </a:r>
            <a:endParaRPr b="0" i="0" sz="2050" u="none" cap="none" strike="noStrike"/>
          </a:p>
        </p:txBody>
      </p:sp>
      <p:sp>
        <p:nvSpPr>
          <p:cNvPr id="181" name="Google Shape;181;p21"/>
          <p:cNvSpPr/>
          <p:nvPr/>
        </p:nvSpPr>
        <p:spPr>
          <a:xfrm>
            <a:off x="3612848" y="5459375"/>
            <a:ext cx="2832900" cy="271800"/>
          </a:xfrm>
          <a:prstGeom prst="rect">
            <a:avLst/>
          </a:prstGeom>
          <a:noFill/>
          <a:ln>
            <a:noFill/>
          </a:ln>
        </p:spPr>
        <p:txBody>
          <a:bodyPr anchorCtr="0" anchor="t" bIns="0" lIns="0" spcFirstLastPara="1" rIns="0" wrap="square" tIns="0">
            <a:noAutofit/>
          </a:bodyPr>
          <a:lstStyle/>
          <a:p>
            <a:pPr indent="0" lvl="0" marL="0" marR="0" rtl="0" algn="r">
              <a:lnSpc>
                <a:spcPct val="123529"/>
              </a:lnSpc>
              <a:spcBef>
                <a:spcPts val="0"/>
              </a:spcBef>
              <a:spcAft>
                <a:spcPts val="0"/>
              </a:spcAft>
              <a:buClr>
                <a:srgbClr val="4B4A4A"/>
              </a:buClr>
              <a:buSzPts val="1700"/>
              <a:buFont typeface="Arial"/>
              <a:buNone/>
            </a:pPr>
            <a:r>
              <a:rPr b="1" i="0" lang="en-US" sz="2200" u="none" cap="none" strike="noStrike">
                <a:solidFill>
                  <a:srgbClr val="4B4A4A"/>
                </a:solidFill>
                <a:latin typeface="Arial"/>
                <a:ea typeface="Arial"/>
                <a:cs typeface="Arial"/>
                <a:sym typeface="Arial"/>
              </a:rPr>
              <a:t>Identify Patterns</a:t>
            </a:r>
            <a:endParaRPr b="0" i="0" sz="2200" u="none" cap="none" strike="noStrike"/>
          </a:p>
        </p:txBody>
      </p:sp>
      <p:sp>
        <p:nvSpPr>
          <p:cNvPr id="182" name="Google Shape;182;p21"/>
          <p:cNvSpPr/>
          <p:nvPr/>
        </p:nvSpPr>
        <p:spPr>
          <a:xfrm>
            <a:off x="608528" y="5835372"/>
            <a:ext cx="5837277" cy="278130"/>
          </a:xfrm>
          <a:prstGeom prst="rect">
            <a:avLst/>
          </a:prstGeom>
          <a:noFill/>
          <a:ln>
            <a:noFill/>
          </a:ln>
        </p:spPr>
        <p:txBody>
          <a:bodyPr anchorCtr="0" anchor="t" bIns="0" lIns="0" spcFirstLastPara="1" rIns="0" wrap="square" tIns="0">
            <a:noAutofit/>
          </a:bodyPr>
          <a:lstStyle/>
          <a:p>
            <a:pPr indent="0" lvl="0" marL="0" marR="0" rtl="0" algn="r">
              <a:lnSpc>
                <a:spcPct val="159259"/>
              </a:lnSpc>
              <a:spcBef>
                <a:spcPts val="0"/>
              </a:spcBef>
              <a:spcAft>
                <a:spcPts val="0"/>
              </a:spcAft>
              <a:buClr>
                <a:srgbClr val="4B4A4A"/>
              </a:buClr>
              <a:buSzPts val="1350"/>
              <a:buFont typeface="Geist"/>
              <a:buNone/>
            </a:pPr>
            <a:r>
              <a:rPr b="0" i="0" lang="en-US" sz="2050" u="none" cap="none" strike="noStrike">
                <a:solidFill>
                  <a:srgbClr val="4B4A4A"/>
                </a:solidFill>
                <a:latin typeface="Geist"/>
                <a:ea typeface="Geist"/>
                <a:cs typeface="Geist"/>
                <a:sym typeface="Geist"/>
              </a:rPr>
              <a:t>Look for relationships between location and water quality</a:t>
            </a:r>
            <a:endParaRPr b="0" i="0" sz="2050" u="none" cap="none" strike="noStrike"/>
          </a:p>
        </p:txBody>
      </p:sp>
      <p:sp>
        <p:nvSpPr>
          <p:cNvPr id="183" name="Google Shape;183;p21"/>
          <p:cNvSpPr/>
          <p:nvPr/>
        </p:nvSpPr>
        <p:spPr>
          <a:xfrm>
            <a:off x="7487960" y="6483072"/>
            <a:ext cx="521613" cy="22860"/>
          </a:xfrm>
          <a:prstGeom prst="roundRect">
            <a:avLst>
              <a:gd fmla="val 684604" name="adj"/>
            </a:avLst>
          </a:prstGeom>
          <a:solidFill>
            <a:srgbClr val="B7D5C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21"/>
          <p:cNvSpPr/>
          <p:nvPr/>
        </p:nvSpPr>
        <p:spPr>
          <a:xfrm>
            <a:off x="7119580" y="6298882"/>
            <a:ext cx="391239" cy="391239"/>
          </a:xfrm>
          <a:prstGeom prst="roundRect">
            <a:avLst>
              <a:gd fmla="val 40001" name="adj"/>
            </a:avLst>
          </a:prstGeom>
          <a:solidFill>
            <a:srgbClr val="D1EFE4"/>
          </a:solidFill>
          <a:ln cap="flat" cmpd="sng" w="9525">
            <a:solidFill>
              <a:srgbClr val="B7D5C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1"/>
          <p:cNvSpPr/>
          <p:nvPr/>
        </p:nvSpPr>
        <p:spPr>
          <a:xfrm>
            <a:off x="7184827" y="6331506"/>
            <a:ext cx="260747" cy="325993"/>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4B4A4A"/>
              </a:buClr>
              <a:buSzPts val="2050"/>
              <a:buFont typeface="Arial"/>
              <a:buNone/>
            </a:pPr>
            <a:r>
              <a:rPr b="1" i="0" lang="en-US" sz="2050" u="none" cap="none" strike="noStrike">
                <a:solidFill>
                  <a:srgbClr val="4B4A4A"/>
                </a:solidFill>
                <a:latin typeface="Arial"/>
                <a:ea typeface="Arial"/>
                <a:cs typeface="Arial"/>
                <a:sym typeface="Arial"/>
              </a:rPr>
              <a:t>4</a:t>
            </a:r>
            <a:endParaRPr b="0" i="0" sz="2050" u="none" cap="none" strike="noStrike"/>
          </a:p>
        </p:txBody>
      </p:sp>
      <p:sp>
        <p:nvSpPr>
          <p:cNvPr id="186" name="Google Shape;186;p21"/>
          <p:cNvSpPr/>
          <p:nvPr/>
        </p:nvSpPr>
        <p:spPr>
          <a:xfrm>
            <a:off x="8184603" y="6358650"/>
            <a:ext cx="3337500" cy="271800"/>
          </a:xfrm>
          <a:prstGeom prst="rect">
            <a:avLst/>
          </a:prstGeom>
          <a:noFill/>
          <a:ln>
            <a:noFill/>
          </a:ln>
        </p:spPr>
        <p:txBody>
          <a:bodyPr anchorCtr="0" anchor="t" bIns="0" lIns="0" spcFirstLastPara="1" rIns="0" wrap="square" tIns="0">
            <a:noAutofit/>
          </a:bodyPr>
          <a:lstStyle/>
          <a:p>
            <a:pPr indent="0" lvl="0" marL="0" marR="0" rtl="0" algn="l">
              <a:lnSpc>
                <a:spcPct val="123529"/>
              </a:lnSpc>
              <a:spcBef>
                <a:spcPts val="0"/>
              </a:spcBef>
              <a:spcAft>
                <a:spcPts val="0"/>
              </a:spcAft>
              <a:buClr>
                <a:srgbClr val="4B4A4A"/>
              </a:buClr>
              <a:buSzPts val="1700"/>
              <a:buFont typeface="Arial"/>
              <a:buNone/>
            </a:pPr>
            <a:r>
              <a:rPr b="1" i="0" lang="en-US" sz="2000" u="none" cap="none" strike="noStrike">
                <a:solidFill>
                  <a:srgbClr val="4B4A4A"/>
                </a:solidFill>
                <a:latin typeface="Arial"/>
                <a:ea typeface="Arial"/>
                <a:cs typeface="Arial"/>
                <a:sym typeface="Arial"/>
              </a:rPr>
              <a:t>Draw Conclusions</a:t>
            </a:r>
            <a:endParaRPr b="0" i="0" sz="2000" u="none" cap="none" strike="noStrike"/>
          </a:p>
        </p:txBody>
      </p:sp>
      <p:sp>
        <p:nvSpPr>
          <p:cNvPr id="187" name="Google Shape;187;p21"/>
          <p:cNvSpPr/>
          <p:nvPr/>
        </p:nvSpPr>
        <p:spPr>
          <a:xfrm>
            <a:off x="8184594" y="6734651"/>
            <a:ext cx="5837277" cy="278130"/>
          </a:xfrm>
          <a:prstGeom prst="rect">
            <a:avLst/>
          </a:prstGeom>
          <a:noFill/>
          <a:ln>
            <a:noFill/>
          </a:ln>
        </p:spPr>
        <p:txBody>
          <a:bodyPr anchorCtr="0" anchor="t" bIns="0" lIns="0" spcFirstLastPara="1" rIns="0" wrap="square" tIns="0">
            <a:noAutofit/>
          </a:bodyPr>
          <a:lstStyle/>
          <a:p>
            <a:pPr indent="0" lvl="0" marL="0" marR="0" rtl="0" algn="l">
              <a:lnSpc>
                <a:spcPct val="159259"/>
              </a:lnSpc>
              <a:spcBef>
                <a:spcPts val="0"/>
              </a:spcBef>
              <a:spcAft>
                <a:spcPts val="0"/>
              </a:spcAft>
              <a:buClr>
                <a:srgbClr val="4B4A4A"/>
              </a:buClr>
              <a:buSzPts val="1350"/>
              <a:buFont typeface="Geist"/>
              <a:buNone/>
            </a:pPr>
            <a:r>
              <a:rPr b="0" i="0" lang="en-US" sz="2050" u="none" cap="none" strike="noStrike">
                <a:solidFill>
                  <a:srgbClr val="4B4A4A"/>
                </a:solidFill>
                <a:latin typeface="Geist"/>
                <a:ea typeface="Geist"/>
                <a:cs typeface="Geist"/>
                <a:sym typeface="Geist"/>
              </a:rPr>
              <a:t>What do your results tell you about stormwater health?</a:t>
            </a:r>
            <a:endParaRPr b="0" i="0" sz="2050" u="none" cap="none" strike="noStrike"/>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