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8229600" cx="14630400"/>
  <p:notesSz cx="8229600" cy="14630400"/>
  <p:embeddedFontLst>
    <p:embeddedFont>
      <p:font typeface="Fraunces"/>
      <p:regular r:id="rId13"/>
      <p:bold r:id="rId14"/>
      <p:italic r:id="rId15"/>
      <p:boldItalic r:id="rId16"/>
    </p:embeddedFont>
    <p:embeddedFont>
      <p:font typeface="Nobile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Nobile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Fraunces-regular.fntdata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Fraunces-italic.fntdata"/><Relationship Id="rId14" Type="http://schemas.openxmlformats.org/officeDocument/2006/relationships/font" Target="fonts/Fraunces-bold.fntdata"/><Relationship Id="rId17" Type="http://schemas.openxmlformats.org/officeDocument/2006/relationships/font" Target="fonts/Nobile-regular.fntdata"/><Relationship Id="rId16" Type="http://schemas.openxmlformats.org/officeDocument/2006/relationships/font" Target="fonts/Fraunces-boldItalic.fntdata"/><Relationship Id="rId5" Type="http://schemas.openxmlformats.org/officeDocument/2006/relationships/slide" Target="slides/slide1.xml"/><Relationship Id="rId19" Type="http://schemas.openxmlformats.org/officeDocument/2006/relationships/font" Target="fonts/Nobile-italic.fntdata"/><Relationship Id="rId6" Type="http://schemas.openxmlformats.org/officeDocument/2006/relationships/slide" Target="slides/slide2.xml"/><Relationship Id="rId18" Type="http://schemas.openxmlformats.org/officeDocument/2006/relationships/font" Target="fonts/Nobile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" name="Google Shape;3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" name="Google Shape;4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" name="Google Shape;68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704c61ace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704c61acea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3704c61acea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704c61acea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3704c61acea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g3704c61acea_0_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gamma.app/?utm_source=made-with-gamma" TargetMode="External"/><Relationship Id="rId3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3" name="Google Shape;13;p2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7" name="Google Shape;17;p3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1" name="Google Shape;21;p4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5" name="Google Shape;25;p5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9" name="Google Shape;29;p6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E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Google Shape;32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F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3" name="Google Shape;33;p7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0" name="Google Shape;40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9"/>
          <p:cNvSpPr/>
          <p:nvPr/>
        </p:nvSpPr>
        <p:spPr>
          <a:xfrm>
            <a:off x="793790" y="1982748"/>
            <a:ext cx="7556421" cy="28351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3B4540"/>
              </a:buClr>
              <a:buSzPts val="4450"/>
              <a:buFont typeface="Fraunces"/>
              <a:buNone/>
            </a:pPr>
            <a:r>
              <a:rPr b="1" i="0" lang="en-US" sz="4450" u="none" cap="none" strike="noStrike">
                <a:solidFill>
                  <a:srgbClr val="3B4540"/>
                </a:solidFill>
                <a:latin typeface="Fraunces"/>
                <a:ea typeface="Fraunces"/>
                <a:cs typeface="Fraunces"/>
                <a:sym typeface="Fraunces"/>
              </a:rPr>
              <a:t>Transforming Yard Waste: Composting Adventures for Middle School Science</a:t>
            </a:r>
            <a:endParaRPr b="0" i="0" sz="4450" u="none" cap="none" strike="noStrike"/>
          </a:p>
        </p:txBody>
      </p:sp>
      <p:sp>
        <p:nvSpPr>
          <p:cNvPr id="42" name="Google Shape;42;p9"/>
          <p:cNvSpPr/>
          <p:nvPr/>
        </p:nvSpPr>
        <p:spPr>
          <a:xfrm>
            <a:off x="793790" y="5158026"/>
            <a:ext cx="7556421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A hands-on exploration of decomposition, sustainability, and environmental stewardship through engaging composting activities designed for grades 6-8.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/>
          <p:nvPr/>
        </p:nvSpPr>
        <p:spPr>
          <a:xfrm>
            <a:off x="575548" y="452199"/>
            <a:ext cx="7825145" cy="5138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540"/>
              </a:buClr>
              <a:buSzPts val="3200"/>
              <a:buFont typeface="Fraunces"/>
              <a:buNone/>
            </a:pPr>
            <a:r>
              <a:rPr b="1" i="0" lang="en-US" sz="3200" u="none" cap="none" strike="noStrike">
                <a:solidFill>
                  <a:srgbClr val="3B4540"/>
                </a:solidFill>
                <a:latin typeface="Fraunces"/>
                <a:ea typeface="Fraunces"/>
                <a:cs typeface="Fraunces"/>
                <a:sym typeface="Fraunces"/>
              </a:rPr>
              <a:t>Trash or Treasure? Sorting Challenge</a:t>
            </a:r>
            <a:endParaRPr b="0" i="0" sz="3200" u="none" cap="none" strike="noStrike"/>
          </a:p>
        </p:txBody>
      </p:sp>
      <p:sp>
        <p:nvSpPr>
          <p:cNvPr id="49" name="Google Shape;49;p10"/>
          <p:cNvSpPr/>
          <p:nvPr/>
        </p:nvSpPr>
        <p:spPr>
          <a:xfrm>
            <a:off x="575548" y="1377077"/>
            <a:ext cx="2055614" cy="2569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540"/>
              </a:buClr>
              <a:buSzPts val="1600"/>
              <a:buFont typeface="Fraunces"/>
              <a:buNone/>
            </a:pPr>
            <a:r>
              <a:rPr b="1" i="0" lang="en-US" sz="1600" u="none" cap="none" strike="noStrike">
                <a:solidFill>
                  <a:srgbClr val="3B4540"/>
                </a:solidFill>
                <a:latin typeface="Fraunces"/>
                <a:ea typeface="Fraunces"/>
                <a:cs typeface="Fraunces"/>
                <a:sym typeface="Fraunces"/>
              </a:rPr>
              <a:t>Activity Overview</a:t>
            </a:r>
            <a:endParaRPr b="0" i="0" sz="1600" u="none" cap="none" strike="noStrike"/>
          </a:p>
        </p:txBody>
      </p:sp>
      <p:sp>
        <p:nvSpPr>
          <p:cNvPr id="50" name="Google Shape;50;p10"/>
          <p:cNvSpPr/>
          <p:nvPr/>
        </p:nvSpPr>
        <p:spPr>
          <a:xfrm>
            <a:off x="575548" y="1798439"/>
            <a:ext cx="6539032" cy="5260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None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Students will investigate what materials can be composted, recycled, or must be trashed through an interactive sorting challenge.</a:t>
            </a:r>
            <a:endParaRPr b="0" i="0" sz="1250" u="none" cap="none" strike="noStrike"/>
          </a:p>
        </p:txBody>
      </p:sp>
      <p:sp>
        <p:nvSpPr>
          <p:cNvPr id="51" name="Google Shape;51;p10"/>
          <p:cNvSpPr/>
          <p:nvPr/>
        </p:nvSpPr>
        <p:spPr>
          <a:xfrm>
            <a:off x="575548" y="2509361"/>
            <a:ext cx="6539032" cy="2020491"/>
          </a:xfrm>
          <a:prstGeom prst="roundRect">
            <a:avLst>
              <a:gd fmla="val 5431" name="adj"/>
            </a:avLst>
          </a:prstGeom>
          <a:noFill/>
          <a:ln cap="flat" cmpd="sng" w="22850">
            <a:solidFill>
              <a:srgbClr val="CED9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/>
          <p:nvPr/>
        </p:nvSpPr>
        <p:spPr>
          <a:xfrm>
            <a:off x="552688" y="2509361"/>
            <a:ext cx="91440" cy="2020491"/>
          </a:xfrm>
          <a:prstGeom prst="roundRect">
            <a:avLst>
              <a:gd fmla="val 161860" name="adj"/>
            </a:avLst>
          </a:prstGeom>
          <a:solidFill>
            <a:srgbClr val="43895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10"/>
          <p:cNvSpPr/>
          <p:nvPr/>
        </p:nvSpPr>
        <p:spPr>
          <a:xfrm>
            <a:off x="831413" y="2696647"/>
            <a:ext cx="2055614" cy="2569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600"/>
              <a:buFont typeface="Fraunces"/>
              <a:buNone/>
            </a:pPr>
            <a:r>
              <a:rPr b="1" i="0" lang="en-US" sz="160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Materials Needed</a:t>
            </a:r>
            <a:endParaRPr b="0" i="0" sz="1600" u="none" cap="none" strike="noStrike"/>
          </a:p>
        </p:txBody>
      </p:sp>
      <p:sp>
        <p:nvSpPr>
          <p:cNvPr id="54" name="Google Shape;54;p10"/>
          <p:cNvSpPr/>
          <p:nvPr/>
        </p:nvSpPr>
        <p:spPr>
          <a:xfrm>
            <a:off x="831413" y="3118009"/>
            <a:ext cx="6095881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Collection of common yard waste items (real or printed images)</a:t>
            </a:r>
            <a:endParaRPr b="0" i="0" sz="1250" u="none" cap="none" strike="noStrike"/>
          </a:p>
        </p:txBody>
      </p:sp>
      <p:sp>
        <p:nvSpPr>
          <p:cNvPr id="55" name="Google Shape;55;p10"/>
          <p:cNvSpPr/>
          <p:nvPr/>
        </p:nvSpPr>
        <p:spPr>
          <a:xfrm>
            <a:off x="831413" y="3438525"/>
            <a:ext cx="6095881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Household organic waste samples</a:t>
            </a:r>
            <a:endParaRPr b="0" i="0" sz="1250" u="none" cap="none" strike="noStrike"/>
          </a:p>
        </p:txBody>
      </p:sp>
      <p:sp>
        <p:nvSpPr>
          <p:cNvPr id="56" name="Google Shape;56;p10"/>
          <p:cNvSpPr/>
          <p:nvPr/>
        </p:nvSpPr>
        <p:spPr>
          <a:xfrm>
            <a:off x="831413" y="3759041"/>
            <a:ext cx="6095881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Three labeled bins: Compost, Recycle, Trash</a:t>
            </a:r>
            <a:endParaRPr b="0" i="0" sz="1250" u="none" cap="none" strike="noStrike"/>
          </a:p>
        </p:txBody>
      </p:sp>
      <p:sp>
        <p:nvSpPr>
          <p:cNvPr id="57" name="Google Shape;57;p10"/>
          <p:cNvSpPr/>
          <p:nvPr/>
        </p:nvSpPr>
        <p:spPr>
          <a:xfrm>
            <a:off x="831413" y="4079558"/>
            <a:ext cx="6095881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Sorting worksheet</a:t>
            </a:r>
            <a:endParaRPr b="0" i="0" sz="1250" u="none" cap="none" strike="noStrike"/>
          </a:p>
        </p:txBody>
      </p:sp>
      <p:sp>
        <p:nvSpPr>
          <p:cNvPr id="58" name="Google Shape;58;p10"/>
          <p:cNvSpPr/>
          <p:nvPr/>
        </p:nvSpPr>
        <p:spPr>
          <a:xfrm>
            <a:off x="575548" y="4694277"/>
            <a:ext cx="6539032" cy="1699974"/>
          </a:xfrm>
          <a:prstGeom prst="roundRect">
            <a:avLst>
              <a:gd fmla="val 6455" name="adj"/>
            </a:avLst>
          </a:prstGeom>
          <a:noFill/>
          <a:ln cap="flat" cmpd="sng" w="22850">
            <a:solidFill>
              <a:srgbClr val="CED9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0"/>
          <p:cNvSpPr/>
          <p:nvPr/>
        </p:nvSpPr>
        <p:spPr>
          <a:xfrm>
            <a:off x="552688" y="4694277"/>
            <a:ext cx="91440" cy="1699974"/>
          </a:xfrm>
          <a:prstGeom prst="roundRect">
            <a:avLst>
              <a:gd fmla="val 161860" name="adj"/>
            </a:avLst>
          </a:prstGeom>
          <a:solidFill>
            <a:srgbClr val="43895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0"/>
          <p:cNvSpPr/>
          <p:nvPr/>
        </p:nvSpPr>
        <p:spPr>
          <a:xfrm>
            <a:off x="831413" y="4881563"/>
            <a:ext cx="2055614" cy="2569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600"/>
              <a:buFont typeface="Fraunces"/>
              <a:buNone/>
            </a:pPr>
            <a:r>
              <a:rPr b="1" i="0" lang="en-US" sz="160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Learning Outcomes</a:t>
            </a:r>
            <a:endParaRPr b="0" i="0" sz="1600" u="none" cap="none" strike="noStrike"/>
          </a:p>
        </p:txBody>
      </p:sp>
      <p:sp>
        <p:nvSpPr>
          <p:cNvPr id="61" name="Google Shape;61;p10"/>
          <p:cNvSpPr/>
          <p:nvPr/>
        </p:nvSpPr>
        <p:spPr>
          <a:xfrm>
            <a:off x="831413" y="5302925"/>
            <a:ext cx="6095881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Differentiate between compostable and non-compostable materials</a:t>
            </a:r>
            <a:endParaRPr b="0" i="0" sz="1250" u="none" cap="none" strike="noStrike"/>
          </a:p>
        </p:txBody>
      </p:sp>
      <p:sp>
        <p:nvSpPr>
          <p:cNvPr id="62" name="Google Shape;62;p10"/>
          <p:cNvSpPr/>
          <p:nvPr/>
        </p:nvSpPr>
        <p:spPr>
          <a:xfrm>
            <a:off x="831413" y="5623441"/>
            <a:ext cx="6095881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Understand environmental impacts of improper waste sorting</a:t>
            </a:r>
            <a:endParaRPr b="0" i="0" sz="1250" u="none" cap="none" strike="noStrike"/>
          </a:p>
        </p:txBody>
      </p:sp>
      <p:sp>
        <p:nvSpPr>
          <p:cNvPr id="63" name="Google Shape;63;p10"/>
          <p:cNvSpPr/>
          <p:nvPr/>
        </p:nvSpPr>
        <p:spPr>
          <a:xfrm>
            <a:off x="831413" y="5943957"/>
            <a:ext cx="6095881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Create informational materials for school community</a:t>
            </a:r>
            <a:endParaRPr b="0" i="0" sz="1250" u="none" cap="none" strike="noStrike"/>
          </a:p>
        </p:txBody>
      </p:sp>
      <p:pic>
        <p:nvPicPr>
          <p:cNvPr descr="preencoded.png" id="64" name="Google Shape;6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23440" y="1397556"/>
            <a:ext cx="6539032" cy="6539032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0"/>
          <p:cNvSpPr/>
          <p:nvPr/>
        </p:nvSpPr>
        <p:spPr>
          <a:xfrm>
            <a:off x="7523440" y="8121491"/>
            <a:ext cx="6539032" cy="5260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None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Extension: Have students create infographics explaining composting guidelines to display throughout the school, connecting science learning to community action.</a:t>
            </a:r>
            <a:endParaRPr b="0" i="0" sz="125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1" name="Google Shape;7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477453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1"/>
          <p:cNvSpPr/>
          <p:nvPr/>
        </p:nvSpPr>
        <p:spPr>
          <a:xfrm>
            <a:off x="693658" y="3182064"/>
            <a:ext cx="9748957" cy="6193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58"/>
              </a:lnSpc>
              <a:spcBef>
                <a:spcPts val="0"/>
              </a:spcBef>
              <a:spcAft>
                <a:spcPts val="0"/>
              </a:spcAft>
              <a:buClr>
                <a:srgbClr val="3B4540"/>
              </a:buClr>
              <a:buSzPts val="3900"/>
              <a:buFont typeface="Fraunces"/>
              <a:buNone/>
            </a:pPr>
            <a:r>
              <a:rPr b="1" i="0" lang="en-US" sz="3900" u="none" cap="none" strike="noStrike">
                <a:solidFill>
                  <a:srgbClr val="3B4540"/>
                </a:solidFill>
                <a:latin typeface="Fraunces"/>
                <a:ea typeface="Fraunces"/>
                <a:cs typeface="Fraunces"/>
                <a:sym typeface="Fraunces"/>
              </a:rPr>
              <a:t>Build a Bottle Composter Investigation</a:t>
            </a:r>
            <a:endParaRPr b="0" i="0" sz="3900" u="none" cap="none" strike="noStrike"/>
          </a:p>
        </p:txBody>
      </p:sp>
      <p:pic>
        <p:nvPicPr>
          <p:cNvPr descr="preencoded.png" id="73" name="Google Shape;73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3658" y="4098608"/>
            <a:ext cx="4414361" cy="792718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1"/>
          <p:cNvSpPr/>
          <p:nvPr/>
        </p:nvSpPr>
        <p:spPr>
          <a:xfrm>
            <a:off x="891778" y="5089446"/>
            <a:ext cx="2477453" cy="3096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076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950"/>
              <a:buFont typeface="Fraunces"/>
              <a:buNone/>
            </a:pPr>
            <a:r>
              <a:rPr b="1" i="0" lang="en-US" sz="195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Setup</a:t>
            </a:r>
            <a:endParaRPr b="0" i="0" sz="1950" u="none" cap="none" strike="noStrike"/>
          </a:p>
        </p:txBody>
      </p:sp>
      <p:sp>
        <p:nvSpPr>
          <p:cNvPr id="75" name="Google Shape;75;p11"/>
          <p:cNvSpPr/>
          <p:nvPr/>
        </p:nvSpPr>
        <p:spPr>
          <a:xfrm>
            <a:off x="891778" y="5517952"/>
            <a:ext cx="4018121" cy="9515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8064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550"/>
              <a:buFont typeface="Nobile"/>
              <a:buNone/>
            </a:pPr>
            <a:r>
              <a:rPr b="0" i="0" lang="en-US" sz="15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Students construct mini composters using 2L plastic bottles with layers of yard waste, food scraps, and soil.</a:t>
            </a:r>
            <a:endParaRPr b="0" i="0" sz="1550" u="none" cap="none" strike="noStrike"/>
          </a:p>
        </p:txBody>
      </p:sp>
      <p:pic>
        <p:nvPicPr>
          <p:cNvPr descr="preencoded.png" id="76" name="Google Shape;76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08019" y="4098608"/>
            <a:ext cx="4414361" cy="792718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1"/>
          <p:cNvSpPr/>
          <p:nvPr/>
        </p:nvSpPr>
        <p:spPr>
          <a:xfrm>
            <a:off x="5306139" y="5089446"/>
            <a:ext cx="2477453" cy="3096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076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950"/>
              <a:buFont typeface="Fraunces"/>
              <a:buNone/>
            </a:pPr>
            <a:r>
              <a:rPr b="1" i="0" lang="en-US" sz="195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Observe</a:t>
            </a:r>
            <a:endParaRPr b="0" i="0" sz="1950" u="none" cap="none" strike="noStrike"/>
          </a:p>
        </p:txBody>
      </p:sp>
      <p:sp>
        <p:nvSpPr>
          <p:cNvPr id="78" name="Google Shape;78;p11"/>
          <p:cNvSpPr/>
          <p:nvPr/>
        </p:nvSpPr>
        <p:spPr>
          <a:xfrm>
            <a:off x="5306139" y="5517952"/>
            <a:ext cx="4018121" cy="6343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8064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550"/>
              <a:buFont typeface="Nobile"/>
              <a:buNone/>
            </a:pPr>
            <a:r>
              <a:rPr b="0" i="0" lang="en-US" sz="15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Record temperature and visual changes in the composting materials over 1-2 weeks.</a:t>
            </a:r>
            <a:endParaRPr b="0" i="0" sz="1550" u="none" cap="none" strike="noStrike"/>
          </a:p>
        </p:txBody>
      </p:sp>
      <p:pic>
        <p:nvPicPr>
          <p:cNvPr descr="preencoded.png" id="79" name="Google Shape;79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522381" y="4098608"/>
            <a:ext cx="4414361" cy="792718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1"/>
          <p:cNvSpPr/>
          <p:nvPr/>
        </p:nvSpPr>
        <p:spPr>
          <a:xfrm>
            <a:off x="9720501" y="5089446"/>
            <a:ext cx="2477453" cy="3096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076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950"/>
              <a:buFont typeface="Fraunces"/>
              <a:buNone/>
            </a:pPr>
            <a:r>
              <a:rPr b="1" i="0" lang="en-US" sz="195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Analyze</a:t>
            </a:r>
            <a:endParaRPr b="0" i="0" sz="1950" u="none" cap="none" strike="noStrike"/>
          </a:p>
        </p:txBody>
      </p:sp>
      <p:sp>
        <p:nvSpPr>
          <p:cNvPr id="81" name="Google Shape;81;p11"/>
          <p:cNvSpPr/>
          <p:nvPr/>
        </p:nvSpPr>
        <p:spPr>
          <a:xfrm>
            <a:off x="9720501" y="5517952"/>
            <a:ext cx="4018121" cy="9515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8064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550"/>
              <a:buFont typeface="Nobile"/>
              <a:buNone/>
            </a:pPr>
            <a:r>
              <a:rPr b="0" i="0" lang="en-US" sz="15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Graph temperature data and document the breakdown of organic matter through written observations and photos.</a:t>
            </a:r>
            <a:endParaRPr b="0" i="0" sz="1550" u="none" cap="none" strike="noStrike"/>
          </a:p>
        </p:txBody>
      </p:sp>
      <p:sp>
        <p:nvSpPr>
          <p:cNvPr id="82" name="Google Shape;82;p11"/>
          <p:cNvSpPr/>
          <p:nvPr/>
        </p:nvSpPr>
        <p:spPr>
          <a:xfrm>
            <a:off x="693658" y="6890504"/>
            <a:ext cx="13243084" cy="6343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8064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550"/>
              <a:buFont typeface="Nobile"/>
              <a:buNone/>
            </a:pPr>
            <a:r>
              <a:rPr b="0" i="0" lang="en-US" sz="15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This hands-on investigation connects directly to SC.6.E.7.6 standards by demonstrating heat transfer during the decomposition process, while engaging students in the scientific method through data collection and analysis.</a:t>
            </a:r>
            <a:endParaRPr b="0" i="0" sz="1550" u="none" cap="none" strike="noStrik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/>
          <p:nvPr/>
        </p:nvSpPr>
        <p:spPr>
          <a:xfrm>
            <a:off x="236325" y="986300"/>
            <a:ext cx="11866500" cy="5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</a:rPr>
              <a:t>⚖️ Law of Conservation of Mass:</a:t>
            </a:r>
            <a:endParaRPr b="1"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This law states that </a:t>
            </a:r>
            <a:r>
              <a:rPr b="1" lang="en-US">
                <a:solidFill>
                  <a:schemeClr val="dk1"/>
                </a:solidFill>
              </a:rPr>
              <a:t>matter cannot be created or destroyed</a:t>
            </a:r>
            <a:r>
              <a:rPr lang="en-US">
                <a:solidFill>
                  <a:schemeClr val="dk1"/>
                </a:solidFill>
              </a:rPr>
              <a:t>, only changed from one form to another.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In composting:</a:t>
            </a:r>
            <a:endParaRPr b="1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Yard waste (like leaves and grass) and food scraps contain </a:t>
            </a:r>
            <a:r>
              <a:rPr b="1" lang="en-US">
                <a:solidFill>
                  <a:schemeClr val="dk1"/>
                </a:solidFill>
              </a:rPr>
              <a:t>carbon, nitrogen, and other elements</a:t>
            </a:r>
            <a:r>
              <a:rPr lang="en-US">
                <a:solidFill>
                  <a:schemeClr val="dk1"/>
                </a:solidFill>
              </a:rPr>
              <a:t>.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Microorganisms (like bacteria and fungi) break these materials down into </a:t>
            </a:r>
            <a:r>
              <a:rPr b="1" lang="en-US">
                <a:solidFill>
                  <a:schemeClr val="dk1"/>
                </a:solidFill>
              </a:rPr>
              <a:t>simpler substances</a:t>
            </a:r>
            <a:r>
              <a:rPr lang="en-US">
                <a:solidFill>
                  <a:schemeClr val="dk1"/>
                </a:solidFill>
              </a:rPr>
              <a:t>, like carbon dioxide, water vapor, and nutrient-rich compost.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The total </a:t>
            </a:r>
            <a:r>
              <a:rPr b="1" lang="en-US">
                <a:solidFill>
                  <a:schemeClr val="dk1"/>
                </a:solidFill>
              </a:rPr>
              <a:t>mass of the system remains the same</a:t>
            </a:r>
            <a:r>
              <a:rPr lang="en-US">
                <a:solidFill>
                  <a:schemeClr val="dk1"/>
                </a:solidFill>
              </a:rPr>
              <a:t>, though the </a:t>
            </a:r>
            <a:r>
              <a:rPr b="1" lang="en-US">
                <a:solidFill>
                  <a:schemeClr val="dk1"/>
                </a:solidFill>
              </a:rPr>
              <a:t>form of the matter changes</a:t>
            </a:r>
            <a:r>
              <a:rPr lang="en-US">
                <a:solidFill>
                  <a:schemeClr val="dk1"/>
                </a:solidFill>
              </a:rPr>
              <a:t>: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-US">
                <a:solidFill>
                  <a:schemeClr val="dk1"/>
                </a:solidFill>
              </a:rPr>
              <a:t>Solids may become gases (CO₂ released into air).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-US">
                <a:solidFill>
                  <a:schemeClr val="dk1"/>
                </a:solidFill>
              </a:rPr>
              <a:t>Organic materials are transformed into new solid matter (humus/compost).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-US">
                <a:solidFill>
                  <a:schemeClr val="dk1"/>
                </a:solidFill>
              </a:rPr>
              <a:t>Water may evaporate.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>
                <a:solidFill>
                  <a:schemeClr val="dk1"/>
                </a:solidFill>
              </a:rPr>
              <a:t>✅ </a:t>
            </a:r>
            <a:r>
              <a:rPr b="1" lang="en-US">
                <a:solidFill>
                  <a:schemeClr val="dk1"/>
                </a:solidFill>
              </a:rPr>
              <a:t>Mass isn’t lost</a:t>
            </a:r>
            <a:r>
              <a:rPr lang="en-US">
                <a:solidFill>
                  <a:schemeClr val="dk1"/>
                </a:solidFill>
              </a:rPr>
              <a:t>, it's just </a:t>
            </a:r>
            <a:r>
              <a:rPr b="1" lang="en-US">
                <a:solidFill>
                  <a:schemeClr val="dk1"/>
                </a:solidFill>
              </a:rPr>
              <a:t>moved or transformed</a:t>
            </a:r>
            <a:r>
              <a:rPr lang="en-US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3"/>
          <p:cNvSpPr txBox="1"/>
          <p:nvPr/>
        </p:nvSpPr>
        <p:spPr>
          <a:xfrm>
            <a:off x="421225" y="1530850"/>
            <a:ext cx="11753700" cy="3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🔥 Law of Conservation of Energy:</a:t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This law states that </a:t>
            </a:r>
            <a:r>
              <a:rPr b="1" lang="en-US">
                <a:solidFill>
                  <a:schemeClr val="dk1"/>
                </a:solidFill>
              </a:rPr>
              <a:t>energy cannot be created or destroyed</a:t>
            </a:r>
            <a:r>
              <a:rPr lang="en-US">
                <a:solidFill>
                  <a:schemeClr val="dk1"/>
                </a:solidFill>
              </a:rPr>
              <a:t>, only </a:t>
            </a:r>
            <a:r>
              <a:rPr b="1" lang="en-US">
                <a:solidFill>
                  <a:schemeClr val="dk1"/>
                </a:solidFill>
              </a:rPr>
              <a:t>transferred or transformed</a:t>
            </a:r>
            <a:r>
              <a:rPr lang="en-US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dk1"/>
                </a:solidFill>
              </a:rPr>
              <a:t>In composting:</a:t>
            </a:r>
            <a:endParaRPr b="1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-US">
                <a:solidFill>
                  <a:schemeClr val="dk1"/>
                </a:solidFill>
              </a:rPr>
              <a:t>Chemical energy</a:t>
            </a:r>
            <a:r>
              <a:rPr lang="en-US">
                <a:solidFill>
                  <a:schemeClr val="dk1"/>
                </a:solidFill>
              </a:rPr>
              <a:t> stored in the food and plant matter is </a:t>
            </a:r>
            <a:r>
              <a:rPr b="1" lang="en-US">
                <a:solidFill>
                  <a:schemeClr val="dk1"/>
                </a:solidFill>
              </a:rPr>
              <a:t>released as heat</a:t>
            </a:r>
            <a:r>
              <a:rPr lang="en-US">
                <a:solidFill>
                  <a:schemeClr val="dk1"/>
                </a:solidFill>
              </a:rPr>
              <a:t> during decomposition (why compost piles get warm!).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-US">
                <a:solidFill>
                  <a:schemeClr val="dk1"/>
                </a:solidFill>
              </a:rPr>
              <a:t>Microorganisms use some of the energy</a:t>
            </a:r>
            <a:r>
              <a:rPr lang="en-US">
                <a:solidFill>
                  <a:schemeClr val="dk1"/>
                </a:solidFill>
              </a:rPr>
              <a:t> from the materials they break down to </a:t>
            </a:r>
            <a:r>
              <a:rPr b="1" lang="en-US">
                <a:solidFill>
                  <a:schemeClr val="dk1"/>
                </a:solidFill>
              </a:rPr>
              <a:t>fuel their own life processes</a:t>
            </a:r>
            <a:r>
              <a:rPr lang="en-US">
                <a:solidFill>
                  <a:schemeClr val="dk1"/>
                </a:solidFill>
              </a:rPr>
              <a:t> (growth, reproduction).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US">
                <a:solidFill>
                  <a:schemeClr val="dk1"/>
                </a:solidFill>
              </a:rPr>
              <a:t>Some of that energy </a:t>
            </a:r>
            <a:r>
              <a:rPr b="1" lang="en-US">
                <a:solidFill>
                  <a:schemeClr val="dk1"/>
                </a:solidFill>
              </a:rPr>
              <a:t>radiates into the environment</a:t>
            </a:r>
            <a:r>
              <a:rPr lang="en-US">
                <a:solidFill>
                  <a:schemeClr val="dk1"/>
                </a:solidFill>
              </a:rPr>
              <a:t> as thermal energy.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>
                <a:solidFill>
                  <a:schemeClr val="dk1"/>
                </a:solidFill>
              </a:rPr>
              <a:t>✅ </a:t>
            </a:r>
            <a:r>
              <a:rPr b="1" lang="en-US">
                <a:solidFill>
                  <a:schemeClr val="dk1"/>
                </a:solidFill>
              </a:rPr>
              <a:t>Energy changes form</a:t>
            </a:r>
            <a:r>
              <a:rPr lang="en-US">
                <a:solidFill>
                  <a:schemeClr val="dk1"/>
                </a:solidFill>
              </a:rPr>
              <a:t> (chemical → thermal), but </a:t>
            </a:r>
            <a:r>
              <a:rPr b="1" lang="en-US">
                <a:solidFill>
                  <a:schemeClr val="dk1"/>
                </a:solidFill>
              </a:rPr>
              <a:t>is never lost</a:t>
            </a:r>
            <a:r>
              <a:rPr lang="en-US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4"/>
          <p:cNvSpPr/>
          <p:nvPr/>
        </p:nvSpPr>
        <p:spPr>
          <a:xfrm>
            <a:off x="610910" y="480060"/>
            <a:ext cx="12391073" cy="5455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540"/>
              </a:buClr>
              <a:buSzPts val="3400"/>
              <a:buFont typeface="Fraunces"/>
              <a:buNone/>
            </a:pPr>
            <a:r>
              <a:rPr b="1" i="0" lang="en-US" sz="3400" u="none" cap="none" strike="noStrike">
                <a:solidFill>
                  <a:srgbClr val="3B4540"/>
                </a:solidFill>
                <a:latin typeface="Fraunces"/>
                <a:ea typeface="Fraunces"/>
                <a:cs typeface="Fraunces"/>
                <a:sym typeface="Fraunces"/>
              </a:rPr>
              <a:t>Compost Advocates: Persuasive Communication Project</a:t>
            </a:r>
            <a:endParaRPr b="0" i="0" sz="3400" u="none" cap="none" strike="noStrike"/>
          </a:p>
        </p:txBody>
      </p:sp>
      <p:pic>
        <p:nvPicPr>
          <p:cNvPr descr="preencoded.png" id="101" name="Google Shape;101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0910" y="1483757"/>
            <a:ext cx="6491407" cy="6491407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/>
          <p:nvPr/>
        </p:nvSpPr>
        <p:spPr>
          <a:xfrm>
            <a:off x="7535704" y="1444466"/>
            <a:ext cx="6491407" cy="5584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350"/>
              <a:buFont typeface="Nobile"/>
              <a:buNone/>
            </a:pPr>
            <a:r>
              <a:rPr b="0" i="0" lang="en-US" sz="13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Students will create a persuasive presentation promoting composting in their school or community.</a:t>
            </a:r>
            <a:endParaRPr b="0" i="0" sz="1350" u="none" cap="none" strike="noStrike"/>
          </a:p>
        </p:txBody>
      </p:sp>
      <p:sp>
        <p:nvSpPr>
          <p:cNvPr id="103" name="Google Shape;103;p14"/>
          <p:cNvSpPr/>
          <p:nvPr/>
        </p:nvSpPr>
        <p:spPr>
          <a:xfrm>
            <a:off x="7535704" y="2199203"/>
            <a:ext cx="6491407" cy="2142173"/>
          </a:xfrm>
          <a:prstGeom prst="roundRect">
            <a:avLst>
              <a:gd fmla="val 7334" name="adj"/>
            </a:avLst>
          </a:prstGeom>
          <a:noFill/>
          <a:ln cap="flat" cmpd="sng" w="22850">
            <a:solidFill>
              <a:srgbClr val="CED9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4"/>
          <p:cNvSpPr/>
          <p:nvPr/>
        </p:nvSpPr>
        <p:spPr>
          <a:xfrm>
            <a:off x="7733109" y="2396609"/>
            <a:ext cx="2182178" cy="2727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529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700"/>
              <a:buFont typeface="Fraunces"/>
              <a:buNone/>
            </a:pPr>
            <a:r>
              <a:rPr b="1" i="0" lang="en-US" sz="170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Project Options</a:t>
            </a:r>
            <a:endParaRPr b="0" i="0" sz="1700" u="none" cap="none" strike="noStrike"/>
          </a:p>
        </p:txBody>
      </p:sp>
      <p:sp>
        <p:nvSpPr>
          <p:cNvPr id="105" name="Google Shape;105;p14"/>
          <p:cNvSpPr/>
          <p:nvPr/>
        </p:nvSpPr>
        <p:spPr>
          <a:xfrm>
            <a:off x="7733109" y="2843927"/>
            <a:ext cx="6096595" cy="2792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350"/>
              <a:buFont typeface="Nobile"/>
              <a:buChar char="•"/>
            </a:pPr>
            <a:r>
              <a:rPr b="0" i="0" lang="en-US" sz="13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Environmental PSA video (2-3 minutes)</a:t>
            </a:r>
            <a:endParaRPr b="0" i="0" sz="1350" u="none" cap="none" strike="noStrike"/>
          </a:p>
        </p:txBody>
      </p:sp>
      <p:sp>
        <p:nvSpPr>
          <p:cNvPr id="106" name="Google Shape;106;p14"/>
          <p:cNvSpPr/>
          <p:nvPr/>
        </p:nvSpPr>
        <p:spPr>
          <a:xfrm>
            <a:off x="7733109" y="3184207"/>
            <a:ext cx="6096595" cy="2792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350"/>
              <a:buFont typeface="Nobile"/>
              <a:buChar char="•"/>
            </a:pPr>
            <a:r>
              <a:rPr b="0" i="0" lang="en-US" sz="13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Infographic poster with scientific data</a:t>
            </a:r>
            <a:endParaRPr b="0" i="0" sz="1350" u="none" cap="none" strike="noStrike"/>
          </a:p>
        </p:txBody>
      </p:sp>
      <p:sp>
        <p:nvSpPr>
          <p:cNvPr id="107" name="Google Shape;107;p14"/>
          <p:cNvSpPr/>
          <p:nvPr/>
        </p:nvSpPr>
        <p:spPr>
          <a:xfrm>
            <a:off x="7733109" y="3524488"/>
            <a:ext cx="6096595" cy="2792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350"/>
              <a:buFont typeface="Nobile"/>
              <a:buChar char="•"/>
            </a:pPr>
            <a:r>
              <a:rPr b="0" i="0" lang="en-US" sz="13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TikTok-style educational clips</a:t>
            </a:r>
            <a:endParaRPr b="0" i="0" sz="1350" u="none" cap="none" strike="noStrike"/>
          </a:p>
        </p:txBody>
      </p:sp>
      <p:sp>
        <p:nvSpPr>
          <p:cNvPr id="108" name="Google Shape;108;p14"/>
          <p:cNvSpPr/>
          <p:nvPr/>
        </p:nvSpPr>
        <p:spPr>
          <a:xfrm>
            <a:off x="7733109" y="3864769"/>
            <a:ext cx="6096595" cy="2792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350"/>
              <a:buFont typeface="Nobile"/>
              <a:buChar char="•"/>
            </a:pPr>
            <a:r>
              <a:rPr b="0" i="0" lang="en-US" sz="13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Persuasive speech with visual aids</a:t>
            </a:r>
            <a:endParaRPr b="0" i="0" sz="1350" u="none" cap="none" strike="noStrike"/>
          </a:p>
        </p:txBody>
      </p:sp>
      <p:sp>
        <p:nvSpPr>
          <p:cNvPr id="109" name="Google Shape;109;p14"/>
          <p:cNvSpPr/>
          <p:nvPr/>
        </p:nvSpPr>
        <p:spPr>
          <a:xfrm>
            <a:off x="7535704" y="4515922"/>
            <a:ext cx="6491407" cy="2142173"/>
          </a:xfrm>
          <a:prstGeom prst="roundRect">
            <a:avLst>
              <a:gd fmla="val 7334" name="adj"/>
            </a:avLst>
          </a:prstGeom>
          <a:noFill/>
          <a:ln cap="flat" cmpd="sng" w="22850">
            <a:solidFill>
              <a:srgbClr val="CED9C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14"/>
          <p:cNvSpPr/>
          <p:nvPr/>
        </p:nvSpPr>
        <p:spPr>
          <a:xfrm>
            <a:off x="7733109" y="4713327"/>
            <a:ext cx="2182178" cy="2727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529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700"/>
              <a:buFont typeface="Fraunces"/>
              <a:buNone/>
            </a:pPr>
            <a:r>
              <a:rPr b="1" i="0" lang="en-US" sz="170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Required Elements</a:t>
            </a:r>
            <a:endParaRPr b="0" i="0" sz="1700" u="none" cap="none" strike="noStrike"/>
          </a:p>
        </p:txBody>
      </p:sp>
      <p:sp>
        <p:nvSpPr>
          <p:cNvPr id="111" name="Google Shape;111;p14"/>
          <p:cNvSpPr/>
          <p:nvPr/>
        </p:nvSpPr>
        <p:spPr>
          <a:xfrm>
            <a:off x="7733109" y="5160645"/>
            <a:ext cx="6096595" cy="2792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350"/>
              <a:buFont typeface="Nobile"/>
              <a:buChar char="•"/>
            </a:pPr>
            <a:r>
              <a:rPr b="0" i="0" lang="en-US" sz="13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Science-based evidence on benefits</a:t>
            </a:r>
            <a:endParaRPr b="0" i="0" sz="1350" u="none" cap="none" strike="noStrike"/>
          </a:p>
        </p:txBody>
      </p:sp>
      <p:sp>
        <p:nvSpPr>
          <p:cNvPr id="112" name="Google Shape;112;p14"/>
          <p:cNvSpPr/>
          <p:nvPr/>
        </p:nvSpPr>
        <p:spPr>
          <a:xfrm>
            <a:off x="7733109" y="5500926"/>
            <a:ext cx="6096595" cy="2792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350"/>
              <a:buFont typeface="Nobile"/>
              <a:buChar char="•"/>
            </a:pPr>
            <a:r>
              <a:rPr b="0" i="0" lang="en-US" sz="13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Visual demonstration of composting</a:t>
            </a:r>
            <a:endParaRPr b="0" i="0" sz="1350" u="none" cap="none" strike="noStrike"/>
          </a:p>
        </p:txBody>
      </p:sp>
      <p:sp>
        <p:nvSpPr>
          <p:cNvPr id="113" name="Google Shape;113;p14"/>
          <p:cNvSpPr/>
          <p:nvPr/>
        </p:nvSpPr>
        <p:spPr>
          <a:xfrm>
            <a:off x="7733109" y="5841206"/>
            <a:ext cx="6096595" cy="2792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350"/>
              <a:buFont typeface="Nobile"/>
              <a:buChar char="•"/>
            </a:pPr>
            <a:r>
              <a:rPr b="0" i="0" lang="en-US" sz="13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Call to action for audience</a:t>
            </a:r>
            <a:endParaRPr b="0" i="0" sz="1350" u="none" cap="none" strike="noStrike"/>
          </a:p>
        </p:txBody>
      </p:sp>
      <p:sp>
        <p:nvSpPr>
          <p:cNvPr id="114" name="Google Shape;114;p14"/>
          <p:cNvSpPr/>
          <p:nvPr/>
        </p:nvSpPr>
        <p:spPr>
          <a:xfrm>
            <a:off x="7733109" y="6181487"/>
            <a:ext cx="6096595" cy="2792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350"/>
              <a:buFont typeface="Nobile"/>
              <a:buChar char="•"/>
            </a:pPr>
            <a:r>
              <a:rPr b="0" i="0" lang="en-US" sz="13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Connection to reducing landfill waste</a:t>
            </a:r>
            <a:endParaRPr b="0" i="0" sz="1350" u="none" cap="none" strike="noStrike"/>
          </a:p>
        </p:txBody>
      </p:sp>
      <p:sp>
        <p:nvSpPr>
          <p:cNvPr id="115" name="Google Shape;115;p14"/>
          <p:cNvSpPr/>
          <p:nvPr/>
        </p:nvSpPr>
        <p:spPr>
          <a:xfrm>
            <a:off x="7535704" y="6854428"/>
            <a:ext cx="6491407" cy="5584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350"/>
              <a:buFont typeface="Nobile"/>
              <a:buNone/>
            </a:pPr>
            <a:r>
              <a:rPr b="0" i="0" lang="en-US" sz="13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This project aligns with SC.8.N.4.1 by encouraging students to use scientific knowledge to influence community environmental practices.</a:t>
            </a:r>
            <a:endParaRPr b="0" i="0" sz="1350" u="none" cap="none" strike="noStrik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21" name="Google Shape;12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5"/>
          <p:cNvSpPr/>
          <p:nvPr/>
        </p:nvSpPr>
        <p:spPr>
          <a:xfrm>
            <a:off x="6151007" y="528638"/>
            <a:ext cx="6338530" cy="5932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75"/>
              </a:lnSpc>
              <a:spcBef>
                <a:spcPts val="0"/>
              </a:spcBef>
              <a:spcAft>
                <a:spcPts val="0"/>
              </a:spcAft>
              <a:buClr>
                <a:srgbClr val="3B4540"/>
              </a:buClr>
              <a:buSzPts val="3700"/>
              <a:buFont typeface="Fraunces"/>
              <a:buNone/>
            </a:pPr>
            <a:r>
              <a:rPr b="1" i="0" lang="en-US" sz="3700" u="none" cap="none" strike="noStrike">
                <a:solidFill>
                  <a:srgbClr val="3B4540"/>
                </a:solidFill>
                <a:latin typeface="Fraunces"/>
                <a:ea typeface="Fraunces"/>
                <a:cs typeface="Fraunces"/>
                <a:sym typeface="Fraunces"/>
              </a:rPr>
              <a:t>School Grounds Eco-Audit</a:t>
            </a:r>
            <a:endParaRPr b="0" i="0" sz="3700" u="none" cap="none" strike="noStrike"/>
          </a:p>
        </p:txBody>
      </p:sp>
      <p:sp>
        <p:nvSpPr>
          <p:cNvPr id="123" name="Google Shape;123;p15"/>
          <p:cNvSpPr/>
          <p:nvPr/>
        </p:nvSpPr>
        <p:spPr>
          <a:xfrm>
            <a:off x="6364605" y="1406723"/>
            <a:ext cx="22860" cy="5472946"/>
          </a:xfrm>
          <a:prstGeom prst="roundRect">
            <a:avLst>
              <a:gd fmla="val 747624" name="adj"/>
            </a:avLst>
          </a:prstGeom>
          <a:solidFill>
            <a:srgbClr val="CED9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15"/>
          <p:cNvSpPr/>
          <p:nvPr/>
        </p:nvSpPr>
        <p:spPr>
          <a:xfrm>
            <a:off x="6555343" y="1608892"/>
            <a:ext cx="569595" cy="22860"/>
          </a:xfrm>
          <a:prstGeom prst="roundRect">
            <a:avLst>
              <a:gd fmla="val 747624" name="adj"/>
            </a:avLst>
          </a:prstGeom>
          <a:solidFill>
            <a:srgbClr val="CED9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15"/>
          <p:cNvSpPr/>
          <p:nvPr/>
        </p:nvSpPr>
        <p:spPr>
          <a:xfrm>
            <a:off x="6151007" y="1406723"/>
            <a:ext cx="427196" cy="427196"/>
          </a:xfrm>
          <a:prstGeom prst="roundRect">
            <a:avLst>
              <a:gd fmla="val 40007" name="adj"/>
            </a:avLst>
          </a:prstGeom>
          <a:solidFill>
            <a:srgbClr val="E8F3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15"/>
          <p:cNvSpPr/>
          <p:nvPr/>
        </p:nvSpPr>
        <p:spPr>
          <a:xfrm>
            <a:off x="6222206" y="1442323"/>
            <a:ext cx="284798" cy="355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2200"/>
              <a:buFont typeface="Fraunces"/>
              <a:buNone/>
            </a:pPr>
            <a:r>
              <a:rPr b="1" i="0" lang="en-US" sz="220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1</a:t>
            </a:r>
            <a:endParaRPr b="0" i="0" sz="2200" u="none" cap="none" strike="noStrike"/>
          </a:p>
        </p:txBody>
      </p:sp>
      <p:sp>
        <p:nvSpPr>
          <p:cNvPr id="127" name="Google Shape;127;p15"/>
          <p:cNvSpPr/>
          <p:nvPr/>
        </p:nvSpPr>
        <p:spPr>
          <a:xfrm>
            <a:off x="7314009" y="1471970"/>
            <a:ext cx="2373630" cy="2967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850"/>
              <a:buFont typeface="Fraunces"/>
              <a:buNone/>
            </a:pPr>
            <a:r>
              <a:rPr b="1" i="0" lang="en-US" sz="185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Observe</a:t>
            </a:r>
            <a:endParaRPr b="0" i="0" sz="1850" u="none" cap="none" strike="noStrike"/>
          </a:p>
        </p:txBody>
      </p:sp>
      <p:sp>
        <p:nvSpPr>
          <p:cNvPr id="128" name="Google Shape;128;p15"/>
          <p:cNvSpPr/>
          <p:nvPr/>
        </p:nvSpPr>
        <p:spPr>
          <a:xfrm>
            <a:off x="7314009" y="1882497"/>
            <a:ext cx="6651784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450"/>
              <a:buFont typeface="Nobile"/>
              <a:buNone/>
            </a:pPr>
            <a:r>
              <a:rPr b="0" i="0" lang="en-US" sz="14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Students conduct a walking tour of school grounds to identify and document sources of yard waste.</a:t>
            </a:r>
            <a:endParaRPr b="0" i="0" sz="1450" u="none" cap="none" strike="noStrike"/>
          </a:p>
        </p:txBody>
      </p:sp>
      <p:sp>
        <p:nvSpPr>
          <p:cNvPr id="129" name="Google Shape;129;p15"/>
          <p:cNvSpPr/>
          <p:nvPr/>
        </p:nvSpPr>
        <p:spPr>
          <a:xfrm>
            <a:off x="6555343" y="3072051"/>
            <a:ext cx="569595" cy="22860"/>
          </a:xfrm>
          <a:prstGeom prst="roundRect">
            <a:avLst>
              <a:gd fmla="val 747624" name="adj"/>
            </a:avLst>
          </a:prstGeom>
          <a:solidFill>
            <a:srgbClr val="CED9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5"/>
          <p:cNvSpPr/>
          <p:nvPr/>
        </p:nvSpPr>
        <p:spPr>
          <a:xfrm>
            <a:off x="6151007" y="2869882"/>
            <a:ext cx="427196" cy="427196"/>
          </a:xfrm>
          <a:prstGeom prst="roundRect">
            <a:avLst>
              <a:gd fmla="val 40007" name="adj"/>
            </a:avLst>
          </a:prstGeom>
          <a:solidFill>
            <a:srgbClr val="E8F3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15"/>
          <p:cNvSpPr/>
          <p:nvPr/>
        </p:nvSpPr>
        <p:spPr>
          <a:xfrm>
            <a:off x="6222206" y="2905482"/>
            <a:ext cx="284798" cy="355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2200"/>
              <a:buFont typeface="Fraunces"/>
              <a:buNone/>
            </a:pPr>
            <a:r>
              <a:rPr b="1" i="0" lang="en-US" sz="220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2</a:t>
            </a:r>
            <a:endParaRPr b="0" i="0" sz="2200" u="none" cap="none" strike="noStrike"/>
          </a:p>
        </p:txBody>
      </p:sp>
      <p:sp>
        <p:nvSpPr>
          <p:cNvPr id="132" name="Google Shape;132;p15"/>
          <p:cNvSpPr/>
          <p:nvPr/>
        </p:nvSpPr>
        <p:spPr>
          <a:xfrm>
            <a:off x="7314009" y="2935129"/>
            <a:ext cx="2373630" cy="2967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850"/>
              <a:buFont typeface="Fraunces"/>
              <a:buNone/>
            </a:pPr>
            <a:r>
              <a:rPr b="1" i="0" lang="en-US" sz="185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Analyze</a:t>
            </a:r>
            <a:endParaRPr b="0" i="0" sz="1850" u="none" cap="none" strike="noStrike"/>
          </a:p>
        </p:txBody>
      </p:sp>
      <p:sp>
        <p:nvSpPr>
          <p:cNvPr id="133" name="Google Shape;133;p15"/>
          <p:cNvSpPr/>
          <p:nvPr/>
        </p:nvSpPr>
        <p:spPr>
          <a:xfrm>
            <a:off x="7314009" y="3345656"/>
            <a:ext cx="6651784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450"/>
              <a:buFont typeface="Nobile"/>
              <a:buNone/>
            </a:pPr>
            <a:r>
              <a:rPr b="0" i="0" lang="en-US" sz="14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Calculate approximate volume of yard waste generated and current disposal methods.</a:t>
            </a:r>
            <a:endParaRPr b="0" i="0" sz="1450" u="none" cap="none" strike="noStrike"/>
          </a:p>
        </p:txBody>
      </p:sp>
      <p:sp>
        <p:nvSpPr>
          <p:cNvPr id="134" name="Google Shape;134;p15"/>
          <p:cNvSpPr/>
          <p:nvPr/>
        </p:nvSpPr>
        <p:spPr>
          <a:xfrm>
            <a:off x="6555343" y="4535210"/>
            <a:ext cx="569595" cy="22860"/>
          </a:xfrm>
          <a:prstGeom prst="roundRect">
            <a:avLst>
              <a:gd fmla="val 747624" name="adj"/>
            </a:avLst>
          </a:prstGeom>
          <a:solidFill>
            <a:srgbClr val="CED9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5"/>
          <p:cNvSpPr/>
          <p:nvPr/>
        </p:nvSpPr>
        <p:spPr>
          <a:xfrm>
            <a:off x="6151007" y="4333042"/>
            <a:ext cx="427196" cy="427196"/>
          </a:xfrm>
          <a:prstGeom prst="roundRect">
            <a:avLst>
              <a:gd fmla="val 40007" name="adj"/>
            </a:avLst>
          </a:prstGeom>
          <a:solidFill>
            <a:srgbClr val="E8F3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15"/>
          <p:cNvSpPr/>
          <p:nvPr/>
        </p:nvSpPr>
        <p:spPr>
          <a:xfrm>
            <a:off x="6222206" y="4368641"/>
            <a:ext cx="284798" cy="355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2200"/>
              <a:buFont typeface="Fraunces"/>
              <a:buNone/>
            </a:pPr>
            <a:r>
              <a:rPr b="1" i="0" lang="en-US" sz="220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3</a:t>
            </a:r>
            <a:endParaRPr b="0" i="0" sz="2200" u="none" cap="none" strike="noStrike"/>
          </a:p>
        </p:txBody>
      </p:sp>
      <p:sp>
        <p:nvSpPr>
          <p:cNvPr id="137" name="Google Shape;137;p15"/>
          <p:cNvSpPr/>
          <p:nvPr/>
        </p:nvSpPr>
        <p:spPr>
          <a:xfrm>
            <a:off x="7314009" y="4398288"/>
            <a:ext cx="2373630" cy="2967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850"/>
              <a:buFont typeface="Fraunces"/>
              <a:buNone/>
            </a:pPr>
            <a:r>
              <a:rPr b="1" i="0" lang="en-US" sz="185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Design</a:t>
            </a:r>
            <a:endParaRPr b="0" i="0" sz="1850" u="none" cap="none" strike="noStrike"/>
          </a:p>
        </p:txBody>
      </p:sp>
      <p:sp>
        <p:nvSpPr>
          <p:cNvPr id="138" name="Google Shape;138;p15"/>
          <p:cNvSpPr/>
          <p:nvPr/>
        </p:nvSpPr>
        <p:spPr>
          <a:xfrm>
            <a:off x="7314009" y="4808815"/>
            <a:ext cx="6651784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450"/>
              <a:buFont typeface="Nobile"/>
              <a:buNone/>
            </a:pPr>
            <a:r>
              <a:rPr b="0" i="0" lang="en-US" sz="14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Create practical proposals for implementing school composting systems or waste reduction practices.</a:t>
            </a:r>
            <a:endParaRPr b="0" i="0" sz="1450" u="none" cap="none" strike="noStrike"/>
          </a:p>
        </p:txBody>
      </p:sp>
      <p:sp>
        <p:nvSpPr>
          <p:cNvPr id="139" name="Google Shape;139;p15"/>
          <p:cNvSpPr/>
          <p:nvPr/>
        </p:nvSpPr>
        <p:spPr>
          <a:xfrm>
            <a:off x="6555343" y="5998369"/>
            <a:ext cx="569595" cy="22860"/>
          </a:xfrm>
          <a:prstGeom prst="roundRect">
            <a:avLst>
              <a:gd fmla="val 747624" name="adj"/>
            </a:avLst>
          </a:prstGeom>
          <a:solidFill>
            <a:srgbClr val="CED9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15"/>
          <p:cNvSpPr/>
          <p:nvPr/>
        </p:nvSpPr>
        <p:spPr>
          <a:xfrm>
            <a:off x="6151007" y="5796201"/>
            <a:ext cx="427196" cy="427196"/>
          </a:xfrm>
          <a:prstGeom prst="roundRect">
            <a:avLst>
              <a:gd fmla="val 40007" name="adj"/>
            </a:avLst>
          </a:prstGeom>
          <a:solidFill>
            <a:srgbClr val="E8F3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5"/>
          <p:cNvSpPr/>
          <p:nvPr/>
        </p:nvSpPr>
        <p:spPr>
          <a:xfrm>
            <a:off x="6222206" y="5831800"/>
            <a:ext cx="284798" cy="355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2200"/>
              <a:buFont typeface="Fraunces"/>
              <a:buNone/>
            </a:pPr>
            <a:r>
              <a:rPr b="1" i="0" lang="en-US" sz="220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4</a:t>
            </a:r>
            <a:endParaRPr b="0" i="0" sz="2200" u="none" cap="none" strike="noStrike"/>
          </a:p>
        </p:txBody>
      </p:sp>
      <p:sp>
        <p:nvSpPr>
          <p:cNvPr id="142" name="Google Shape;142;p15"/>
          <p:cNvSpPr/>
          <p:nvPr/>
        </p:nvSpPr>
        <p:spPr>
          <a:xfrm>
            <a:off x="7314009" y="5861447"/>
            <a:ext cx="2373630" cy="2967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850"/>
              <a:buFont typeface="Fraunces"/>
              <a:buNone/>
            </a:pPr>
            <a:r>
              <a:rPr b="1" i="0" lang="en-US" sz="185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Present</a:t>
            </a:r>
            <a:endParaRPr b="0" i="0" sz="1850" u="none" cap="none" strike="noStrike"/>
          </a:p>
        </p:txBody>
      </p:sp>
      <p:sp>
        <p:nvSpPr>
          <p:cNvPr id="143" name="Google Shape;143;p15"/>
          <p:cNvSpPr/>
          <p:nvPr/>
        </p:nvSpPr>
        <p:spPr>
          <a:xfrm>
            <a:off x="7314009" y="6271974"/>
            <a:ext cx="6651784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450"/>
              <a:buFont typeface="Nobile"/>
              <a:buNone/>
            </a:pPr>
            <a:r>
              <a:rPr b="0" i="0" lang="en-US" sz="14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Share findings and recommendations with school administration or facilities staff.</a:t>
            </a:r>
            <a:endParaRPr b="0" i="0" sz="1450" u="none" cap="none" strike="noStrike"/>
          </a:p>
        </p:txBody>
      </p:sp>
      <p:sp>
        <p:nvSpPr>
          <p:cNvPr id="144" name="Google Shape;144;p15"/>
          <p:cNvSpPr/>
          <p:nvPr/>
        </p:nvSpPr>
        <p:spPr>
          <a:xfrm>
            <a:off x="6151007" y="7093268"/>
            <a:ext cx="7814786" cy="6076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450"/>
              <a:buFont typeface="Nobile"/>
              <a:buNone/>
            </a:pPr>
            <a:r>
              <a:rPr b="0" i="0" lang="en-US" sz="14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This culminating activity transforms students from learners to environmental change agents while applying scientific principles to real-world sustainability challenges.</a:t>
            </a:r>
            <a:endParaRPr b="0" i="0" sz="1450" u="none" cap="none" strike="noStrik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6"/>
          <p:cNvSpPr/>
          <p:nvPr/>
        </p:nvSpPr>
        <p:spPr>
          <a:xfrm>
            <a:off x="575548" y="452199"/>
            <a:ext cx="4690824" cy="5138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B4540"/>
              </a:buClr>
              <a:buSzPts val="3200"/>
              <a:buFont typeface="Fraunces"/>
              <a:buNone/>
            </a:pPr>
            <a:r>
              <a:rPr b="1" i="0" lang="en-US" sz="3200" u="none" cap="none" strike="noStrike">
                <a:solidFill>
                  <a:srgbClr val="3B4540"/>
                </a:solidFill>
                <a:latin typeface="Fraunces"/>
                <a:ea typeface="Fraunces"/>
                <a:cs typeface="Fraunces"/>
                <a:sym typeface="Fraunces"/>
              </a:rPr>
              <a:t>Assessment Strategies</a:t>
            </a:r>
            <a:endParaRPr b="0" i="0" sz="3200" u="none" cap="none" strike="noStrike"/>
          </a:p>
        </p:txBody>
      </p:sp>
      <p:pic>
        <p:nvPicPr>
          <p:cNvPr descr="preencoded.png" id="151" name="Google Shape;15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5548" y="1397556"/>
            <a:ext cx="411123" cy="411123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16"/>
          <p:cNvSpPr/>
          <p:nvPr/>
        </p:nvSpPr>
        <p:spPr>
          <a:xfrm>
            <a:off x="1192173" y="1495187"/>
            <a:ext cx="2055614" cy="2569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600"/>
              <a:buFont typeface="Fraunces"/>
              <a:buNone/>
            </a:pPr>
            <a:r>
              <a:rPr b="1" i="0" lang="en-US" sz="160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Formative</a:t>
            </a:r>
            <a:endParaRPr b="0" i="0" sz="1600" u="none" cap="none" strike="noStrike"/>
          </a:p>
        </p:txBody>
      </p:sp>
      <p:sp>
        <p:nvSpPr>
          <p:cNvPr id="153" name="Google Shape;153;p16"/>
          <p:cNvSpPr/>
          <p:nvPr/>
        </p:nvSpPr>
        <p:spPr>
          <a:xfrm>
            <a:off x="1192173" y="1916549"/>
            <a:ext cx="5922407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Daily exit tickets: "One thing I learned about composting today..."</a:t>
            </a:r>
            <a:endParaRPr b="0" i="0" sz="1250" u="none" cap="none" strike="noStrike"/>
          </a:p>
        </p:txBody>
      </p:sp>
      <p:sp>
        <p:nvSpPr>
          <p:cNvPr id="154" name="Google Shape;154;p16"/>
          <p:cNvSpPr/>
          <p:nvPr/>
        </p:nvSpPr>
        <p:spPr>
          <a:xfrm>
            <a:off x="1192173" y="2237065"/>
            <a:ext cx="5922407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Science journal entries with labeled diagrams</a:t>
            </a:r>
            <a:endParaRPr b="0" i="0" sz="1250" u="none" cap="none" strike="noStrike"/>
          </a:p>
        </p:txBody>
      </p:sp>
      <p:sp>
        <p:nvSpPr>
          <p:cNvPr id="155" name="Google Shape;155;p16"/>
          <p:cNvSpPr/>
          <p:nvPr/>
        </p:nvSpPr>
        <p:spPr>
          <a:xfrm>
            <a:off x="1192173" y="2557582"/>
            <a:ext cx="5922407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Sorting challenge accuracy scores</a:t>
            </a:r>
            <a:endParaRPr b="0" i="0" sz="1250" u="none" cap="none" strike="noStrike"/>
          </a:p>
        </p:txBody>
      </p:sp>
      <p:pic>
        <p:nvPicPr>
          <p:cNvPr descr="preencoded.png" id="156" name="Google Shape;156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5548" y="3231713"/>
            <a:ext cx="411123" cy="411123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6"/>
          <p:cNvSpPr/>
          <p:nvPr/>
        </p:nvSpPr>
        <p:spPr>
          <a:xfrm>
            <a:off x="1192173" y="3329345"/>
            <a:ext cx="2055614" cy="2569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600"/>
              <a:buFont typeface="Fraunces"/>
              <a:buNone/>
            </a:pPr>
            <a:r>
              <a:rPr b="1" i="0" lang="en-US" sz="160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Summative</a:t>
            </a:r>
            <a:endParaRPr b="0" i="0" sz="1600" u="none" cap="none" strike="noStrike"/>
          </a:p>
        </p:txBody>
      </p:sp>
      <p:sp>
        <p:nvSpPr>
          <p:cNvPr id="158" name="Google Shape;158;p16"/>
          <p:cNvSpPr/>
          <p:nvPr/>
        </p:nvSpPr>
        <p:spPr>
          <a:xfrm>
            <a:off x="1192173" y="3750707"/>
            <a:ext cx="5922407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Bottle composter data analysis report</a:t>
            </a:r>
            <a:endParaRPr b="0" i="0" sz="1250" u="none" cap="none" strike="noStrike"/>
          </a:p>
        </p:txBody>
      </p:sp>
      <p:sp>
        <p:nvSpPr>
          <p:cNvPr id="159" name="Google Shape;159;p16"/>
          <p:cNvSpPr/>
          <p:nvPr/>
        </p:nvSpPr>
        <p:spPr>
          <a:xfrm>
            <a:off x="1192173" y="4071223"/>
            <a:ext cx="5922407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Advocacy project rubric (content, creativity, accuracy)</a:t>
            </a:r>
            <a:endParaRPr b="0" i="0" sz="1250" u="none" cap="none" strike="noStrike"/>
          </a:p>
        </p:txBody>
      </p:sp>
      <p:sp>
        <p:nvSpPr>
          <p:cNvPr id="160" name="Google Shape;160;p16"/>
          <p:cNvSpPr/>
          <p:nvPr/>
        </p:nvSpPr>
        <p:spPr>
          <a:xfrm>
            <a:off x="1192173" y="4391739"/>
            <a:ext cx="5922407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Eco-audit proposal evaluation</a:t>
            </a:r>
            <a:endParaRPr b="0" i="0" sz="1250" u="none" cap="none" strike="noStrike"/>
          </a:p>
        </p:txBody>
      </p:sp>
      <p:pic>
        <p:nvPicPr>
          <p:cNvPr descr="preencoded.png" id="161" name="Google Shape;161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5548" y="5065871"/>
            <a:ext cx="411123" cy="411123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6"/>
          <p:cNvSpPr/>
          <p:nvPr/>
        </p:nvSpPr>
        <p:spPr>
          <a:xfrm>
            <a:off x="1192173" y="5163503"/>
            <a:ext cx="2055614" cy="2569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600"/>
              <a:buFont typeface="Fraunces"/>
              <a:buNone/>
            </a:pPr>
            <a:r>
              <a:rPr b="1" i="0" lang="en-US" sz="1600" u="none" cap="none" strike="noStrike">
                <a:solidFill>
                  <a:srgbClr val="405449"/>
                </a:solidFill>
                <a:latin typeface="Fraunces"/>
                <a:ea typeface="Fraunces"/>
                <a:cs typeface="Fraunces"/>
                <a:sym typeface="Fraunces"/>
              </a:rPr>
              <a:t>Reflection</a:t>
            </a:r>
            <a:endParaRPr b="0" i="0" sz="1600" u="none" cap="none" strike="noStrike"/>
          </a:p>
        </p:txBody>
      </p:sp>
      <p:sp>
        <p:nvSpPr>
          <p:cNvPr id="163" name="Google Shape;163;p16"/>
          <p:cNvSpPr/>
          <p:nvPr/>
        </p:nvSpPr>
        <p:spPr>
          <a:xfrm>
            <a:off x="1192173" y="5584865"/>
            <a:ext cx="5922407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Self-assessment of learning</a:t>
            </a:r>
            <a:endParaRPr b="0" i="0" sz="1250" u="none" cap="none" strike="noStrike"/>
          </a:p>
        </p:txBody>
      </p:sp>
      <p:sp>
        <p:nvSpPr>
          <p:cNvPr id="164" name="Google Shape;164;p16"/>
          <p:cNvSpPr/>
          <p:nvPr/>
        </p:nvSpPr>
        <p:spPr>
          <a:xfrm>
            <a:off x="1192173" y="5905381"/>
            <a:ext cx="5922407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Peer feedback forms</a:t>
            </a:r>
            <a:endParaRPr b="0" i="0" sz="1250" u="none" cap="none" strike="noStrike"/>
          </a:p>
        </p:txBody>
      </p:sp>
      <p:sp>
        <p:nvSpPr>
          <p:cNvPr id="165" name="Google Shape;165;p16"/>
          <p:cNvSpPr/>
          <p:nvPr/>
        </p:nvSpPr>
        <p:spPr>
          <a:xfrm>
            <a:off x="1192173" y="6225897"/>
            <a:ext cx="5922407" cy="263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Char char="•"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Environmental stewardship commitment plan</a:t>
            </a:r>
            <a:endParaRPr b="0" i="0" sz="1250" u="none" cap="none" strike="noStrike"/>
          </a:p>
        </p:txBody>
      </p:sp>
      <p:pic>
        <p:nvPicPr>
          <p:cNvPr descr="preencoded.png" id="166" name="Google Shape;166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523440" y="1397556"/>
            <a:ext cx="6539032" cy="6539032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6"/>
          <p:cNvSpPr/>
          <p:nvPr/>
        </p:nvSpPr>
        <p:spPr>
          <a:xfrm>
            <a:off x="7523440" y="8121491"/>
            <a:ext cx="6539032" cy="7890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405449"/>
              </a:buClr>
              <a:buSzPts val="1250"/>
              <a:buFont typeface="Nobile"/>
              <a:buNone/>
            </a:pPr>
            <a:r>
              <a:rPr b="0" i="0" lang="en-US" sz="1250" u="none" cap="none" strike="noStrike">
                <a:solidFill>
                  <a:srgbClr val="405449"/>
                </a:solidFill>
                <a:latin typeface="Nobile"/>
                <a:ea typeface="Nobile"/>
                <a:cs typeface="Nobile"/>
                <a:sym typeface="Nobile"/>
              </a:rPr>
              <a:t>Assessments are designed to measure both scientific understanding and environmental awareness while encouraging students to reflect on their role as environmental stewards.</a:t>
            </a:r>
            <a:endParaRPr b="0" i="0" sz="1250" u="none" cap="none" strike="noStrik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