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8229600" cx="14630400"/>
  <p:notesSz cx="8229600" cy="14630400"/>
  <p:embeddedFontLst>
    <p:embeddedFont>
      <p:font typeface="Merriweather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Merriweather-bold.fntdata"/><Relationship Id="rId14" Type="http://schemas.openxmlformats.org/officeDocument/2006/relationships/font" Target="fonts/Merriweather-regular.fntdata"/><Relationship Id="rId17" Type="http://schemas.openxmlformats.org/officeDocument/2006/relationships/font" Target="fonts/Merriweather-boldItalic.fntdata"/><Relationship Id="rId16" Type="http://schemas.openxmlformats.org/officeDocument/2006/relationships/font" Target="fonts/Merriweather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" name="Google Shape;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" name="Google Shape;5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9" name="Google Shape;17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7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3" name="Google Shape;13;p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" name="Google Shape;15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7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" name="Google Shape;17;p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" name="Google Shape;19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7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" name="Google Shape;21;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7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" name="Google Shape;25;p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7" name="Google Shape;27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7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9" name="Google Shape;29;p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1" name="Google Shape;31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7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" name="Google Shape;33;p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7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7" name="Google Shape;37;p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9" name="Google Shape;39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7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1" name="Google Shape;41;p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3" name="Google Shape;43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7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5" name="Google Shape;45;p1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11.png"/><Relationship Id="rId5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2" name="Google Shape;5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2"/>
          <p:cNvSpPr/>
          <p:nvPr/>
        </p:nvSpPr>
        <p:spPr>
          <a:xfrm>
            <a:off x="6350198" y="2171343"/>
            <a:ext cx="7416403" cy="15425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42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4850"/>
              <a:buFont typeface="Merriweather"/>
              <a:buNone/>
            </a:pPr>
            <a:r>
              <a:rPr b="0" i="0" lang="en-US" sz="485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Breaking It Down: The Science of Compost</a:t>
            </a:r>
            <a:endParaRPr b="0" i="0" sz="4850" u="none" cap="none" strike="noStrike"/>
          </a:p>
        </p:txBody>
      </p:sp>
      <p:sp>
        <p:nvSpPr>
          <p:cNvPr id="54" name="Google Shape;54;p12"/>
          <p:cNvSpPr/>
          <p:nvPr/>
        </p:nvSpPr>
        <p:spPr>
          <a:xfrm>
            <a:off x="6350198" y="4084082"/>
            <a:ext cx="7416403" cy="19740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A high school level </a:t>
            </a:r>
            <a:r>
              <a:rPr lang="en-US" sz="19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lesson</a:t>
            </a:r>
            <a:r>
              <a:rPr lang="en-US" sz="19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 exploring the science of composting through hands-on activities and collaborative learning. Students will discover the importance of decomposition, create their own composting systems, and communicate their knowledge to others.</a:t>
            </a:r>
            <a:endParaRPr b="0" i="0" sz="1900" u="none" cap="none" strike="noStrike">
              <a:solidFill>
                <a:srgbClr val="E2E6E9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t/>
            </a:r>
            <a:endParaRPr sz="1900">
              <a:solidFill>
                <a:srgbClr val="E2E6E9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t/>
            </a:r>
            <a:endParaRPr sz="1900">
              <a:solidFill>
                <a:srgbClr val="E2E6E9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t/>
            </a:r>
            <a:endParaRPr sz="1900">
              <a:solidFill>
                <a:srgbClr val="E2E6E9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lang="en-US" sz="19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Presented</a:t>
            </a:r>
            <a:r>
              <a:rPr lang="en-US" sz="19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 by Denise Trzcinski</a:t>
            </a:r>
            <a:endParaRPr sz="1900">
              <a:solidFill>
                <a:srgbClr val="E2E6E9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55" name="Google Shape;55;p12"/>
          <p:cNvSpPr txBox="1"/>
          <p:nvPr/>
        </p:nvSpPr>
        <p:spPr>
          <a:xfrm>
            <a:off x="6018800" y="7083600"/>
            <a:ext cx="68760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/>
          <p:nvPr/>
        </p:nvSpPr>
        <p:spPr>
          <a:xfrm>
            <a:off x="863798" y="1541026"/>
            <a:ext cx="6170771" cy="7712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42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4850"/>
              <a:buFont typeface="Merriweather"/>
              <a:buNone/>
            </a:pPr>
            <a:r>
              <a:rPr b="0" i="0" lang="en-US" sz="485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Program Overview</a:t>
            </a:r>
            <a:endParaRPr b="0" i="0" sz="4850" u="none" cap="none" strike="noStrike"/>
          </a:p>
        </p:txBody>
      </p:sp>
      <p:sp>
        <p:nvSpPr>
          <p:cNvPr id="62" name="Google Shape;62;p13"/>
          <p:cNvSpPr/>
          <p:nvPr/>
        </p:nvSpPr>
        <p:spPr>
          <a:xfrm>
            <a:off x="863798" y="2805946"/>
            <a:ext cx="4136350" cy="3210163"/>
          </a:xfrm>
          <a:prstGeom prst="roundRect">
            <a:avLst>
              <a:gd fmla="val 3229" name="adj"/>
            </a:avLst>
          </a:prstGeom>
          <a:noFill/>
          <a:ln cap="flat" cmpd="sng" w="3047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3"/>
          <p:cNvSpPr/>
          <p:nvPr/>
        </p:nvSpPr>
        <p:spPr>
          <a:xfrm>
            <a:off x="1141095" y="3083243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Program Type</a:t>
            </a:r>
            <a:endParaRPr b="0" i="0" sz="2400" u="none" cap="none" strike="noStrike"/>
          </a:p>
        </p:txBody>
      </p:sp>
      <p:sp>
        <p:nvSpPr>
          <p:cNvPr id="64" name="Google Shape;64;p13"/>
          <p:cNvSpPr/>
          <p:nvPr/>
        </p:nvSpPr>
        <p:spPr>
          <a:xfrm>
            <a:off x="1141095" y="3616762"/>
            <a:ext cx="3581757" cy="3948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Activity/Informal Lab</a:t>
            </a:r>
            <a:endParaRPr b="0" i="0" sz="1900" u="none" cap="none" strike="noStrike"/>
          </a:p>
        </p:txBody>
      </p:sp>
      <p:sp>
        <p:nvSpPr>
          <p:cNvPr id="65" name="Google Shape;65;p13"/>
          <p:cNvSpPr/>
          <p:nvPr/>
        </p:nvSpPr>
        <p:spPr>
          <a:xfrm>
            <a:off x="5246965" y="2805946"/>
            <a:ext cx="4136350" cy="3210163"/>
          </a:xfrm>
          <a:prstGeom prst="roundRect">
            <a:avLst>
              <a:gd fmla="val 3229" name="adj"/>
            </a:avLst>
          </a:prstGeom>
          <a:noFill/>
          <a:ln cap="flat" cmpd="sng" w="3047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3"/>
          <p:cNvSpPr/>
          <p:nvPr/>
        </p:nvSpPr>
        <p:spPr>
          <a:xfrm>
            <a:off x="5524262" y="3083243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Duration</a:t>
            </a:r>
            <a:endParaRPr b="0" i="0" sz="2400" u="none" cap="none" strike="noStrike"/>
          </a:p>
        </p:txBody>
      </p:sp>
      <p:sp>
        <p:nvSpPr>
          <p:cNvPr id="67" name="Google Shape;67;p13"/>
          <p:cNvSpPr/>
          <p:nvPr/>
        </p:nvSpPr>
        <p:spPr>
          <a:xfrm>
            <a:off x="5524262" y="3616762"/>
            <a:ext cx="3581757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250 minutes, plus weekly monitoring</a:t>
            </a:r>
            <a:endParaRPr b="0" i="0" sz="1900" u="none" cap="none" strike="noStrike"/>
          </a:p>
        </p:txBody>
      </p:sp>
      <p:sp>
        <p:nvSpPr>
          <p:cNvPr id="68" name="Google Shape;68;p13"/>
          <p:cNvSpPr/>
          <p:nvPr/>
        </p:nvSpPr>
        <p:spPr>
          <a:xfrm>
            <a:off x="9907429" y="3616762"/>
            <a:ext cx="3581757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t/>
            </a:r>
            <a:endParaRPr b="0" i="0" sz="1900" u="none" cap="none" strike="noStrike"/>
          </a:p>
        </p:txBody>
      </p:sp>
      <p:sp>
        <p:nvSpPr>
          <p:cNvPr id="69" name="Google Shape;69;p13"/>
          <p:cNvSpPr/>
          <p:nvPr/>
        </p:nvSpPr>
        <p:spPr>
          <a:xfrm>
            <a:off x="9659354" y="1898804"/>
            <a:ext cx="3581700" cy="11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SC.912.L.17.</a:t>
            </a:r>
            <a:r>
              <a:rPr lang="en-US" sz="19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9: Use a food web to identify and distinguish producers, consumers, and decomposers.  Explain the pathway of energy transfer through trophic levels and the reduction of available  energy at each </a:t>
            </a:r>
            <a:r>
              <a:rPr lang="en-US" sz="19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successive</a:t>
            </a:r>
            <a:r>
              <a:rPr lang="en-US" sz="19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en-US" sz="19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trophic</a:t>
            </a:r>
            <a:r>
              <a:rPr lang="en-US" sz="19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 level</a:t>
            </a:r>
            <a:endParaRPr b="0" i="0" sz="1900" u="none" cap="none" strike="noStrike"/>
          </a:p>
        </p:txBody>
      </p:sp>
      <p:sp>
        <p:nvSpPr>
          <p:cNvPr id="70" name="Google Shape;70;p13"/>
          <p:cNvSpPr/>
          <p:nvPr/>
        </p:nvSpPr>
        <p:spPr>
          <a:xfrm>
            <a:off x="863798" y="6293763"/>
            <a:ext cx="12902803" cy="3948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Focuses on Florida-Friendly Landscaping Principle 7: Recycling</a:t>
            </a:r>
            <a:endParaRPr b="0" i="0" sz="190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6" name="Google Shape;7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4"/>
          <p:cNvSpPr/>
          <p:nvPr/>
        </p:nvSpPr>
        <p:spPr>
          <a:xfrm>
            <a:off x="863798" y="812721"/>
            <a:ext cx="7416403" cy="15425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42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4850"/>
              <a:buFont typeface="Merriweather"/>
              <a:buNone/>
            </a:pPr>
            <a:r>
              <a:rPr b="0" i="0" lang="en-US" sz="485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Learning Objectives &amp; Guiding Questions</a:t>
            </a:r>
            <a:endParaRPr b="0" i="0" sz="4850" u="none" cap="none" strike="noStrike"/>
          </a:p>
        </p:txBody>
      </p:sp>
      <p:sp>
        <p:nvSpPr>
          <p:cNvPr id="78" name="Google Shape;78;p14"/>
          <p:cNvSpPr/>
          <p:nvPr/>
        </p:nvSpPr>
        <p:spPr>
          <a:xfrm>
            <a:off x="863798" y="2972276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Learning Objectives</a:t>
            </a:r>
            <a:endParaRPr b="0" i="0" sz="2400" u="none" cap="none" strike="noStrike"/>
          </a:p>
        </p:txBody>
      </p:sp>
      <p:sp>
        <p:nvSpPr>
          <p:cNvPr id="79" name="Google Shape;79;p14"/>
          <p:cNvSpPr/>
          <p:nvPr/>
        </p:nvSpPr>
        <p:spPr>
          <a:xfrm>
            <a:off x="863798" y="3604617"/>
            <a:ext cx="3407093" cy="11844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Explain the process of composting and its environmental benefits</a:t>
            </a:r>
            <a:endParaRPr b="0" i="0" sz="1900" u="none" cap="none" strike="noStrike"/>
          </a:p>
        </p:txBody>
      </p:sp>
      <p:sp>
        <p:nvSpPr>
          <p:cNvPr id="80" name="Google Shape;80;p14"/>
          <p:cNvSpPr/>
          <p:nvPr/>
        </p:nvSpPr>
        <p:spPr>
          <a:xfrm>
            <a:off x="863798" y="4875371"/>
            <a:ext cx="3407093" cy="11844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Create and monitor a model composting system</a:t>
            </a:r>
            <a:endParaRPr b="0" i="0" sz="1900" u="none" cap="none" strike="noStrike"/>
          </a:p>
        </p:txBody>
      </p:sp>
      <p:sp>
        <p:nvSpPr>
          <p:cNvPr id="81" name="Google Shape;81;p14"/>
          <p:cNvSpPr/>
          <p:nvPr/>
        </p:nvSpPr>
        <p:spPr>
          <a:xfrm>
            <a:off x="863798" y="6146125"/>
            <a:ext cx="3407093" cy="11844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Understand the role of decomposers in the composting process and the food web.</a:t>
            </a:r>
            <a:endParaRPr b="0" i="0" sz="1900" u="none" cap="none" strike="noStrike"/>
          </a:p>
        </p:txBody>
      </p:sp>
      <p:sp>
        <p:nvSpPr>
          <p:cNvPr id="82" name="Google Shape;82;p14"/>
          <p:cNvSpPr/>
          <p:nvPr/>
        </p:nvSpPr>
        <p:spPr>
          <a:xfrm>
            <a:off x="4880729" y="2972276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Guiding Questions</a:t>
            </a:r>
            <a:endParaRPr b="0" i="0" sz="2400" u="none" cap="none" strike="noStrike"/>
          </a:p>
        </p:txBody>
      </p:sp>
      <p:sp>
        <p:nvSpPr>
          <p:cNvPr id="83" name="Google Shape;83;p14"/>
          <p:cNvSpPr/>
          <p:nvPr/>
        </p:nvSpPr>
        <p:spPr>
          <a:xfrm>
            <a:off x="4880729" y="3604617"/>
            <a:ext cx="3407093" cy="3948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What is composting?</a:t>
            </a:r>
            <a:endParaRPr b="0" i="0" sz="1900" u="none" cap="none" strike="noStrike"/>
          </a:p>
        </p:txBody>
      </p:sp>
      <p:sp>
        <p:nvSpPr>
          <p:cNvPr id="84" name="Google Shape;84;p14"/>
          <p:cNvSpPr/>
          <p:nvPr/>
        </p:nvSpPr>
        <p:spPr>
          <a:xfrm>
            <a:off x="4880729" y="4085749"/>
            <a:ext cx="3407093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What materials can and can't be composted?</a:t>
            </a:r>
            <a:endParaRPr b="0" i="0" sz="1900" u="none" cap="none" strike="noStrike"/>
          </a:p>
        </p:txBody>
      </p:sp>
      <p:sp>
        <p:nvSpPr>
          <p:cNvPr id="85" name="Google Shape;85;p14"/>
          <p:cNvSpPr/>
          <p:nvPr/>
        </p:nvSpPr>
        <p:spPr>
          <a:xfrm>
            <a:off x="4880729" y="4961692"/>
            <a:ext cx="3407093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How does composting help the environment?</a:t>
            </a:r>
            <a:endParaRPr b="0" i="0" sz="1900" u="none" cap="none" strike="noStrike"/>
          </a:p>
        </p:txBody>
      </p:sp>
      <p:sp>
        <p:nvSpPr>
          <p:cNvPr id="86" name="Google Shape;86;p14"/>
          <p:cNvSpPr/>
          <p:nvPr/>
        </p:nvSpPr>
        <p:spPr>
          <a:xfrm>
            <a:off x="4880729" y="5837634"/>
            <a:ext cx="3407093" cy="11844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What strategies create effective composting systems?</a:t>
            </a:r>
            <a:endParaRPr b="0" i="0" sz="190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5"/>
          <p:cNvSpPr/>
          <p:nvPr/>
        </p:nvSpPr>
        <p:spPr>
          <a:xfrm>
            <a:off x="863798" y="1204317"/>
            <a:ext cx="6170771" cy="7712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42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4850"/>
              <a:buFont typeface="Merriweather"/>
              <a:buNone/>
            </a:pPr>
            <a:r>
              <a:rPr b="0" i="0" lang="en-US" sz="485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Intended Outcomes</a:t>
            </a:r>
            <a:endParaRPr b="0" i="0" sz="4850" u="none" cap="none" strike="noStrike"/>
          </a:p>
        </p:txBody>
      </p:sp>
      <p:pic>
        <p:nvPicPr>
          <p:cNvPr descr="preencoded.png" id="93" name="Google Shape;9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3798" y="2469237"/>
            <a:ext cx="4300895" cy="987266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5"/>
          <p:cNvSpPr/>
          <p:nvPr/>
        </p:nvSpPr>
        <p:spPr>
          <a:xfrm>
            <a:off x="1110615" y="3703320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LEARN</a:t>
            </a:r>
            <a:endParaRPr b="0" i="0" sz="2400" u="none" cap="none" strike="noStrike"/>
          </a:p>
        </p:txBody>
      </p:sp>
      <p:sp>
        <p:nvSpPr>
          <p:cNvPr id="95" name="Google Shape;95;p15"/>
          <p:cNvSpPr/>
          <p:nvPr/>
        </p:nvSpPr>
        <p:spPr>
          <a:xfrm>
            <a:off x="1110615" y="4236839"/>
            <a:ext cx="3807262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What composting is and its benefits</a:t>
            </a:r>
            <a:endParaRPr b="0" i="0" sz="1900" u="none" cap="none" strike="noStrike"/>
          </a:p>
        </p:txBody>
      </p:sp>
      <p:sp>
        <p:nvSpPr>
          <p:cNvPr id="96" name="Google Shape;96;p15"/>
          <p:cNvSpPr/>
          <p:nvPr/>
        </p:nvSpPr>
        <p:spPr>
          <a:xfrm>
            <a:off x="1110615" y="5112782"/>
            <a:ext cx="3807262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Role of decomposers in the process</a:t>
            </a:r>
            <a:endParaRPr b="0" i="0" sz="1900" u="none" cap="none" strike="noStrike"/>
          </a:p>
        </p:txBody>
      </p:sp>
      <p:sp>
        <p:nvSpPr>
          <p:cNvPr id="97" name="Google Shape;97;p15"/>
          <p:cNvSpPr/>
          <p:nvPr/>
        </p:nvSpPr>
        <p:spPr>
          <a:xfrm>
            <a:off x="1110615" y="5988725"/>
            <a:ext cx="3807262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How to create effective composting systems</a:t>
            </a:r>
            <a:endParaRPr b="0" i="0" sz="1900" u="none" cap="none" strike="noStrike"/>
          </a:p>
        </p:txBody>
      </p:sp>
      <p:pic>
        <p:nvPicPr>
          <p:cNvPr descr="preencoded.png" id="98" name="Google Shape;98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64693" y="2469237"/>
            <a:ext cx="4300895" cy="987266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5"/>
          <p:cNvSpPr/>
          <p:nvPr/>
        </p:nvSpPr>
        <p:spPr>
          <a:xfrm>
            <a:off x="5411510" y="3703320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ACT</a:t>
            </a:r>
            <a:endParaRPr b="0" i="0" sz="2400" u="none" cap="none" strike="noStrike"/>
          </a:p>
        </p:txBody>
      </p:sp>
      <p:sp>
        <p:nvSpPr>
          <p:cNvPr id="100" name="Google Shape;100;p15"/>
          <p:cNvSpPr/>
          <p:nvPr/>
        </p:nvSpPr>
        <p:spPr>
          <a:xfrm>
            <a:off x="5411510" y="4236839"/>
            <a:ext cx="3807262" cy="15792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Create their own effective composting system and explain its benefits to various stakeholders</a:t>
            </a:r>
            <a:endParaRPr b="0" i="0" sz="1900" u="none" cap="none" strike="noStrike"/>
          </a:p>
        </p:txBody>
      </p:sp>
      <p:pic>
        <p:nvPicPr>
          <p:cNvPr descr="preencoded.png" id="101" name="Google Shape;101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465588" y="2469237"/>
            <a:ext cx="4301014" cy="987266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5"/>
          <p:cNvSpPr/>
          <p:nvPr/>
        </p:nvSpPr>
        <p:spPr>
          <a:xfrm>
            <a:off x="9712404" y="3703320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ASSESSMENT</a:t>
            </a:r>
            <a:endParaRPr b="0" i="0" sz="2400" u="none" cap="none" strike="noStrike"/>
          </a:p>
        </p:txBody>
      </p:sp>
      <p:sp>
        <p:nvSpPr>
          <p:cNvPr id="103" name="Google Shape;103;p15"/>
          <p:cNvSpPr/>
          <p:nvPr/>
        </p:nvSpPr>
        <p:spPr>
          <a:xfrm>
            <a:off x="9712404" y="4236839"/>
            <a:ext cx="3807381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Composting bottle system creation and observation log</a:t>
            </a:r>
            <a:endParaRPr b="0" i="0" sz="1900" u="none" cap="none" strike="noStrike"/>
          </a:p>
        </p:txBody>
      </p:sp>
      <p:sp>
        <p:nvSpPr>
          <p:cNvPr id="104" name="Google Shape;104;p15"/>
          <p:cNvSpPr/>
          <p:nvPr/>
        </p:nvSpPr>
        <p:spPr>
          <a:xfrm>
            <a:off x="9712404" y="5112782"/>
            <a:ext cx="3807381" cy="11844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Char char="•"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Explanation of environmental benefits (Summative Project)</a:t>
            </a:r>
            <a:endParaRPr b="0" i="0" sz="190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/>
          <p:nvPr/>
        </p:nvSpPr>
        <p:spPr>
          <a:xfrm>
            <a:off x="804982" y="745212"/>
            <a:ext cx="11288078" cy="7187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55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4500"/>
              <a:buFont typeface="Merriweather"/>
              <a:buNone/>
            </a:pPr>
            <a:r>
              <a:rPr b="0" i="0" lang="en-US" sz="450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Day 1: Understanding Composting Basics</a:t>
            </a:r>
            <a:endParaRPr b="0" i="0" sz="4500" u="none" cap="none" strike="noStrike"/>
          </a:p>
        </p:txBody>
      </p:sp>
      <p:sp>
        <p:nvSpPr>
          <p:cNvPr id="111" name="Google Shape;111;p16"/>
          <p:cNvSpPr/>
          <p:nvPr/>
        </p:nvSpPr>
        <p:spPr>
          <a:xfrm>
            <a:off x="7299960" y="1923931"/>
            <a:ext cx="30480" cy="5560338"/>
          </a:xfrm>
          <a:prstGeom prst="roundRect">
            <a:avLst>
              <a:gd fmla="val 316938" name="adj"/>
            </a:avLst>
          </a:prstGeom>
          <a:solidFill>
            <a:srgbClr val="194A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6"/>
          <p:cNvSpPr/>
          <p:nvPr/>
        </p:nvSpPr>
        <p:spPr>
          <a:xfrm>
            <a:off x="6396990" y="2167414"/>
            <a:ext cx="689967" cy="30480"/>
          </a:xfrm>
          <a:prstGeom prst="roundRect">
            <a:avLst>
              <a:gd fmla="val 316938" name="adj"/>
            </a:avLst>
          </a:prstGeom>
          <a:solidFill>
            <a:srgbClr val="194A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6"/>
          <p:cNvSpPr/>
          <p:nvPr/>
        </p:nvSpPr>
        <p:spPr>
          <a:xfrm>
            <a:off x="7056477" y="1923931"/>
            <a:ext cx="517446" cy="517446"/>
          </a:xfrm>
          <a:prstGeom prst="roundRect">
            <a:avLst>
              <a:gd fmla="val 18669" name="adj"/>
            </a:avLst>
          </a:prstGeom>
          <a:solidFill>
            <a:srgbClr val="003180"/>
          </a:solidFill>
          <a:ln cap="flat" cmpd="sng" w="952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6"/>
          <p:cNvSpPr/>
          <p:nvPr/>
        </p:nvSpPr>
        <p:spPr>
          <a:xfrm>
            <a:off x="7142738" y="1967032"/>
            <a:ext cx="344924" cy="4312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700"/>
              <a:buFont typeface="Merriweather"/>
              <a:buNone/>
            </a:pPr>
            <a:r>
              <a:rPr b="0" i="0" lang="en-US" sz="27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1</a:t>
            </a:r>
            <a:endParaRPr b="0" i="0" sz="2700" u="none" cap="none" strike="noStrike"/>
          </a:p>
        </p:txBody>
      </p:sp>
      <p:sp>
        <p:nvSpPr>
          <p:cNvPr id="115" name="Google Shape;115;p16"/>
          <p:cNvSpPr/>
          <p:nvPr/>
        </p:nvSpPr>
        <p:spPr>
          <a:xfrm>
            <a:off x="804982" y="2002988"/>
            <a:ext cx="5360194" cy="7186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444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250"/>
              <a:buFont typeface="Merriweather"/>
              <a:buNone/>
            </a:pPr>
            <a:r>
              <a:rPr b="0" i="0" lang="en-US" sz="22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"Composting Made Easy" Video (10 min)</a:t>
            </a:r>
            <a:endParaRPr b="0" i="0" sz="2250" u="none" cap="none" strike="noStrike"/>
          </a:p>
        </p:txBody>
      </p:sp>
      <p:sp>
        <p:nvSpPr>
          <p:cNvPr id="116" name="Google Shape;116;p16"/>
          <p:cNvSpPr/>
          <p:nvPr/>
        </p:nvSpPr>
        <p:spPr>
          <a:xfrm>
            <a:off x="804982" y="2859643"/>
            <a:ext cx="5360194" cy="110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800"/>
              <a:buFont typeface="Merriweather"/>
              <a:buNone/>
            </a:pPr>
            <a:r>
              <a:rPr b="0" i="0" lang="en-US" sz="18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Students complete "Compost Contents" graphic organizer identifying brown, green, and non-compostable materials</a:t>
            </a:r>
            <a:endParaRPr b="0" i="0" sz="1800" u="none" cap="none" strike="noStrike"/>
          </a:p>
        </p:txBody>
      </p:sp>
      <p:sp>
        <p:nvSpPr>
          <p:cNvPr id="117" name="Google Shape;117;p16"/>
          <p:cNvSpPr/>
          <p:nvPr/>
        </p:nvSpPr>
        <p:spPr>
          <a:xfrm>
            <a:off x="804982" y="4101703"/>
            <a:ext cx="5360194" cy="736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800"/>
              <a:buFont typeface="Merriweather"/>
              <a:buNone/>
            </a:pPr>
            <a:r>
              <a:rPr b="0" i="0" lang="en-US" sz="18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Follow-up with think-pair-share discussion on composting benefits and strategies</a:t>
            </a:r>
            <a:endParaRPr b="0" i="0" sz="1800" u="none" cap="none" strike="noStrike"/>
          </a:p>
        </p:txBody>
      </p:sp>
      <p:sp>
        <p:nvSpPr>
          <p:cNvPr id="118" name="Google Shape;118;p16"/>
          <p:cNvSpPr/>
          <p:nvPr/>
        </p:nvSpPr>
        <p:spPr>
          <a:xfrm>
            <a:off x="7543443" y="3547348"/>
            <a:ext cx="689967" cy="30480"/>
          </a:xfrm>
          <a:prstGeom prst="roundRect">
            <a:avLst>
              <a:gd fmla="val 316938" name="adj"/>
            </a:avLst>
          </a:prstGeom>
          <a:solidFill>
            <a:srgbClr val="194A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16"/>
          <p:cNvSpPr/>
          <p:nvPr/>
        </p:nvSpPr>
        <p:spPr>
          <a:xfrm>
            <a:off x="7056477" y="3303865"/>
            <a:ext cx="517446" cy="517446"/>
          </a:xfrm>
          <a:prstGeom prst="roundRect">
            <a:avLst>
              <a:gd fmla="val 18669" name="adj"/>
            </a:avLst>
          </a:prstGeom>
          <a:solidFill>
            <a:srgbClr val="003180"/>
          </a:solidFill>
          <a:ln cap="flat" cmpd="sng" w="952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16"/>
          <p:cNvSpPr/>
          <p:nvPr/>
        </p:nvSpPr>
        <p:spPr>
          <a:xfrm>
            <a:off x="7142738" y="3346966"/>
            <a:ext cx="344924" cy="4312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700"/>
              <a:buFont typeface="Merriweather"/>
              <a:buNone/>
            </a:pPr>
            <a:r>
              <a:rPr b="0" i="0" lang="en-US" sz="27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2</a:t>
            </a:r>
            <a:endParaRPr b="0" i="0" sz="2700" u="none" cap="none" strike="noStrike"/>
          </a:p>
        </p:txBody>
      </p:sp>
      <p:sp>
        <p:nvSpPr>
          <p:cNvPr id="121" name="Google Shape;121;p16"/>
          <p:cNvSpPr/>
          <p:nvPr/>
        </p:nvSpPr>
        <p:spPr>
          <a:xfrm>
            <a:off x="8465225" y="3382923"/>
            <a:ext cx="4973241" cy="359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44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250"/>
              <a:buFont typeface="Merriweather"/>
              <a:buNone/>
            </a:pPr>
            <a:r>
              <a:rPr b="0" i="0" lang="en-US" sz="22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Nova "Decomposers" Video (10 min)</a:t>
            </a:r>
            <a:endParaRPr b="0" i="0" sz="2250" u="none" cap="none" strike="noStrike"/>
          </a:p>
        </p:txBody>
      </p:sp>
      <p:sp>
        <p:nvSpPr>
          <p:cNvPr id="122" name="Google Shape;122;p16"/>
          <p:cNvSpPr/>
          <p:nvPr/>
        </p:nvSpPr>
        <p:spPr>
          <a:xfrm>
            <a:off x="8465225" y="3880247"/>
            <a:ext cx="5360194" cy="736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800"/>
              <a:buFont typeface="Merriweather"/>
              <a:buNone/>
            </a:pPr>
            <a:r>
              <a:rPr b="0" i="0" lang="en-US" sz="18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Explore what decomposers recycle and what organisms are considered decomposers</a:t>
            </a:r>
            <a:endParaRPr b="0" i="0" sz="1800" u="none" cap="none" strike="noStrike"/>
          </a:p>
        </p:txBody>
      </p:sp>
      <p:sp>
        <p:nvSpPr>
          <p:cNvPr id="123" name="Google Shape;123;p16"/>
          <p:cNvSpPr/>
          <p:nvPr/>
        </p:nvSpPr>
        <p:spPr>
          <a:xfrm>
            <a:off x="8465225" y="4754285"/>
            <a:ext cx="5360194" cy="736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800"/>
              <a:buFont typeface="Merriweather"/>
              <a:buNone/>
            </a:pPr>
            <a:r>
              <a:rPr b="0" i="0" lang="en-US" sz="18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Random student selection for discussion participation</a:t>
            </a:r>
            <a:endParaRPr b="0" i="0" sz="1800" u="none" cap="none" strike="noStrike"/>
          </a:p>
        </p:txBody>
      </p:sp>
      <p:sp>
        <p:nvSpPr>
          <p:cNvPr id="124" name="Google Shape;124;p16"/>
          <p:cNvSpPr/>
          <p:nvPr/>
        </p:nvSpPr>
        <p:spPr>
          <a:xfrm>
            <a:off x="6396990" y="5541169"/>
            <a:ext cx="689967" cy="30480"/>
          </a:xfrm>
          <a:prstGeom prst="roundRect">
            <a:avLst>
              <a:gd fmla="val 316938" name="adj"/>
            </a:avLst>
          </a:prstGeom>
          <a:solidFill>
            <a:srgbClr val="194A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16"/>
          <p:cNvSpPr/>
          <p:nvPr/>
        </p:nvSpPr>
        <p:spPr>
          <a:xfrm>
            <a:off x="7056477" y="5297686"/>
            <a:ext cx="517446" cy="517446"/>
          </a:xfrm>
          <a:prstGeom prst="roundRect">
            <a:avLst>
              <a:gd fmla="val 18669" name="adj"/>
            </a:avLst>
          </a:prstGeom>
          <a:solidFill>
            <a:srgbClr val="003180"/>
          </a:solidFill>
          <a:ln cap="flat" cmpd="sng" w="952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16"/>
          <p:cNvSpPr/>
          <p:nvPr/>
        </p:nvSpPr>
        <p:spPr>
          <a:xfrm>
            <a:off x="7142738" y="5340787"/>
            <a:ext cx="344924" cy="4312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700"/>
              <a:buFont typeface="Merriweather"/>
              <a:buNone/>
            </a:pPr>
            <a:r>
              <a:rPr b="0" i="0" lang="en-US" sz="27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3</a:t>
            </a:r>
            <a:endParaRPr b="0" i="0" sz="2700" u="none" cap="none" strike="noStrike"/>
          </a:p>
        </p:txBody>
      </p:sp>
      <p:sp>
        <p:nvSpPr>
          <p:cNvPr id="127" name="Google Shape;127;p16"/>
          <p:cNvSpPr/>
          <p:nvPr/>
        </p:nvSpPr>
        <p:spPr>
          <a:xfrm>
            <a:off x="1173004" y="5376743"/>
            <a:ext cx="4992172" cy="359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444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250"/>
              <a:buFont typeface="Merriweather"/>
              <a:buNone/>
            </a:pPr>
            <a:r>
              <a:rPr b="0" i="0" lang="en-US" sz="22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"Compost Critters" Activity (25 min)</a:t>
            </a:r>
            <a:endParaRPr b="0" i="0" sz="2250" u="none" cap="none" strike="noStrike"/>
          </a:p>
        </p:txBody>
      </p:sp>
      <p:sp>
        <p:nvSpPr>
          <p:cNvPr id="128" name="Google Shape;128;p16"/>
          <p:cNvSpPr/>
          <p:nvPr/>
        </p:nvSpPr>
        <p:spPr>
          <a:xfrm>
            <a:off x="804982" y="5874067"/>
            <a:ext cx="5360194" cy="736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800"/>
              <a:buFont typeface="Merriweather"/>
              <a:buNone/>
            </a:pPr>
            <a:r>
              <a:rPr b="0" i="0" lang="en-US" sz="18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Groups of four explore actual compost samples to identify organisms</a:t>
            </a:r>
            <a:endParaRPr b="0" i="0" sz="1800" u="none" cap="none" strike="noStrike"/>
          </a:p>
        </p:txBody>
      </p:sp>
      <p:sp>
        <p:nvSpPr>
          <p:cNvPr id="129" name="Google Shape;129;p16"/>
          <p:cNvSpPr/>
          <p:nvPr/>
        </p:nvSpPr>
        <p:spPr>
          <a:xfrm>
            <a:off x="804982" y="6748105"/>
            <a:ext cx="5360194" cy="7360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800"/>
              <a:buFont typeface="Merriweather"/>
              <a:buNone/>
            </a:pPr>
            <a:r>
              <a:rPr b="0" i="0" lang="en-US" sz="18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Discussion on why decomposers are important to our environment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35" name="Google Shape;13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7"/>
          <p:cNvSpPr/>
          <p:nvPr/>
        </p:nvSpPr>
        <p:spPr>
          <a:xfrm>
            <a:off x="6268403" y="1094303"/>
            <a:ext cx="7029331" cy="6983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287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4350"/>
              <a:buFont typeface="Merriweather"/>
              <a:buNone/>
            </a:pPr>
            <a:r>
              <a:rPr b="0" i="0" lang="en-US" sz="435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Day 2: Compost in a Bottle</a:t>
            </a:r>
            <a:endParaRPr b="0" i="0" sz="4350" u="none" cap="none" strike="noStrike"/>
          </a:p>
        </p:txBody>
      </p:sp>
      <p:sp>
        <p:nvSpPr>
          <p:cNvPr id="137" name="Google Shape;137;p17"/>
          <p:cNvSpPr/>
          <p:nvPr/>
        </p:nvSpPr>
        <p:spPr>
          <a:xfrm>
            <a:off x="6268403" y="2351008"/>
            <a:ext cx="2792849" cy="3490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2150"/>
              <a:buFont typeface="Merriweather"/>
              <a:buNone/>
            </a:pPr>
            <a:r>
              <a:rPr b="0" i="0" lang="en-US" sz="215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Activity Overview</a:t>
            </a:r>
            <a:endParaRPr b="0" i="0" sz="2150" u="none" cap="none" strike="noStrike"/>
          </a:p>
        </p:txBody>
      </p:sp>
      <p:sp>
        <p:nvSpPr>
          <p:cNvPr id="138" name="Google Shape;138;p17"/>
          <p:cNvSpPr/>
          <p:nvPr/>
        </p:nvSpPr>
        <p:spPr>
          <a:xfrm>
            <a:off x="6268403" y="2923461"/>
            <a:ext cx="3517463" cy="357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Char char="•"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50-minute hands-on activity</a:t>
            </a:r>
            <a:endParaRPr b="0" i="0" sz="1750" u="none" cap="none" strike="noStrike"/>
          </a:p>
        </p:txBody>
      </p:sp>
      <p:sp>
        <p:nvSpPr>
          <p:cNvPr id="139" name="Google Shape;139;p17"/>
          <p:cNvSpPr/>
          <p:nvPr/>
        </p:nvSpPr>
        <p:spPr>
          <a:xfrm>
            <a:off x="6268403" y="3359110"/>
            <a:ext cx="3517463" cy="10726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Char char="•"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Students create personal compost systems in 1-2 liter bottles</a:t>
            </a:r>
            <a:endParaRPr b="0" i="0" sz="1750" u="none" cap="none" strike="noStrike"/>
          </a:p>
        </p:txBody>
      </p:sp>
      <p:sp>
        <p:nvSpPr>
          <p:cNvPr id="140" name="Google Shape;140;p17"/>
          <p:cNvSpPr/>
          <p:nvPr/>
        </p:nvSpPr>
        <p:spPr>
          <a:xfrm>
            <a:off x="6268403" y="4509849"/>
            <a:ext cx="3517463" cy="715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Char char="•"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Initial observations recorded via quick write</a:t>
            </a:r>
            <a:endParaRPr b="0" i="0" sz="1750" u="none" cap="none" strike="noStrike"/>
          </a:p>
        </p:txBody>
      </p:sp>
      <p:sp>
        <p:nvSpPr>
          <p:cNvPr id="141" name="Google Shape;141;p17"/>
          <p:cNvSpPr/>
          <p:nvPr/>
        </p:nvSpPr>
        <p:spPr>
          <a:xfrm>
            <a:off x="6268403" y="5303044"/>
            <a:ext cx="3517463" cy="715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Char char="•"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Weekly monitoring throughout the term</a:t>
            </a:r>
            <a:endParaRPr b="0" i="0" sz="1750" u="none" cap="none" strike="noStrike"/>
          </a:p>
        </p:txBody>
      </p:sp>
      <p:sp>
        <p:nvSpPr>
          <p:cNvPr id="142" name="Google Shape;142;p17"/>
          <p:cNvSpPr/>
          <p:nvPr/>
        </p:nvSpPr>
        <p:spPr>
          <a:xfrm>
            <a:off x="6268403" y="6219111"/>
            <a:ext cx="3517463" cy="715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None/>
            </a:pPr>
            <a:r>
              <a:t/>
            </a:r>
            <a:endParaRPr b="0" i="0" sz="1750" u="none" cap="none" strike="noStrike"/>
          </a:p>
        </p:txBody>
      </p:sp>
      <p:sp>
        <p:nvSpPr>
          <p:cNvPr id="143" name="Google Shape;143;p17"/>
          <p:cNvSpPr/>
          <p:nvPr/>
        </p:nvSpPr>
        <p:spPr>
          <a:xfrm>
            <a:off x="10338554" y="2351008"/>
            <a:ext cx="2792849" cy="3490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2150"/>
              <a:buFont typeface="Merriweather"/>
              <a:buNone/>
            </a:pPr>
            <a:r>
              <a:rPr b="0" i="0" lang="en-US" sz="215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Materials Needed</a:t>
            </a:r>
            <a:endParaRPr b="0" i="0" sz="2150" u="none" cap="none" strike="noStrike"/>
          </a:p>
        </p:txBody>
      </p:sp>
      <p:sp>
        <p:nvSpPr>
          <p:cNvPr id="144" name="Google Shape;144;p17"/>
          <p:cNvSpPr/>
          <p:nvPr/>
        </p:nvSpPr>
        <p:spPr>
          <a:xfrm>
            <a:off x="10338554" y="2923461"/>
            <a:ext cx="3517463" cy="357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Char char="•"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Activity instruction sheets</a:t>
            </a:r>
            <a:endParaRPr b="0" i="0" sz="1750" u="none" cap="none" strike="noStrike"/>
          </a:p>
        </p:txBody>
      </p:sp>
      <p:sp>
        <p:nvSpPr>
          <p:cNvPr id="145" name="Google Shape;145;p17"/>
          <p:cNvSpPr/>
          <p:nvPr/>
        </p:nvSpPr>
        <p:spPr>
          <a:xfrm>
            <a:off x="10338554" y="3359110"/>
            <a:ext cx="3517463" cy="357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Char char="•"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1-2 liter bottles</a:t>
            </a:r>
            <a:endParaRPr b="0" i="0" sz="1750" u="none" cap="none" strike="noStrike"/>
          </a:p>
        </p:txBody>
      </p:sp>
      <p:sp>
        <p:nvSpPr>
          <p:cNvPr id="146" name="Google Shape;146;p17"/>
          <p:cNvSpPr/>
          <p:nvPr/>
        </p:nvSpPr>
        <p:spPr>
          <a:xfrm>
            <a:off x="10338554" y="3794760"/>
            <a:ext cx="3517463" cy="357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Char char="•"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Scissors, markers, tape</a:t>
            </a:r>
            <a:endParaRPr b="0" i="0" sz="1750" u="none" cap="none" strike="noStrike"/>
          </a:p>
        </p:txBody>
      </p:sp>
      <p:sp>
        <p:nvSpPr>
          <p:cNvPr id="147" name="Google Shape;147;p17"/>
          <p:cNvSpPr/>
          <p:nvPr/>
        </p:nvSpPr>
        <p:spPr>
          <a:xfrm>
            <a:off x="10338554" y="4230410"/>
            <a:ext cx="3517463" cy="10726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Char char="•"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Compost materials (leaves, fruit/vegetable peelings, tea bags, grass, soil, newspaper)</a:t>
            </a:r>
            <a:endParaRPr b="0" i="0" sz="1750" u="none" cap="none" strike="noStrike"/>
          </a:p>
        </p:txBody>
      </p:sp>
      <p:sp>
        <p:nvSpPr>
          <p:cNvPr id="148" name="Google Shape;148;p17"/>
          <p:cNvSpPr/>
          <p:nvPr/>
        </p:nvSpPr>
        <p:spPr>
          <a:xfrm>
            <a:off x="10338554" y="5381149"/>
            <a:ext cx="3517463" cy="715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Char char="•"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Science journals or observation sheets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4" name="Google Shape;15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8"/>
          <p:cNvSpPr/>
          <p:nvPr/>
        </p:nvSpPr>
        <p:spPr>
          <a:xfrm>
            <a:off x="6235779" y="594479"/>
            <a:ext cx="7072313" cy="6691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4200"/>
              <a:buFont typeface="Merriweather"/>
              <a:buNone/>
            </a:pPr>
            <a:r>
              <a:rPr b="0" i="0" lang="en-US" sz="420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What Goes in the Compost?</a:t>
            </a:r>
            <a:endParaRPr b="0" i="0" sz="4200" u="none" cap="none" strike="noStrike"/>
          </a:p>
        </p:txBody>
      </p:sp>
      <p:sp>
        <p:nvSpPr>
          <p:cNvPr id="156" name="Google Shape;156;p18"/>
          <p:cNvSpPr/>
          <p:nvPr/>
        </p:nvSpPr>
        <p:spPr>
          <a:xfrm>
            <a:off x="6235779" y="1584722"/>
            <a:ext cx="3715583" cy="2918103"/>
          </a:xfrm>
          <a:prstGeom prst="roundRect">
            <a:avLst>
              <a:gd fmla="val 3082" name="adj"/>
            </a:avLst>
          </a:prstGeom>
          <a:solidFill>
            <a:srgbClr val="003180"/>
          </a:solidFill>
          <a:ln cap="flat" cmpd="sng" w="952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8"/>
          <p:cNvSpPr/>
          <p:nvPr/>
        </p:nvSpPr>
        <p:spPr>
          <a:xfrm>
            <a:off x="6457474" y="1806416"/>
            <a:ext cx="2676406" cy="3345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100"/>
              <a:buFont typeface="Merriweather"/>
              <a:buNone/>
            </a:pPr>
            <a:r>
              <a:rPr b="0" i="0" lang="en-US" sz="21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Brown Materials</a:t>
            </a:r>
            <a:endParaRPr b="0" i="0" sz="2100" u="none" cap="none" strike="noStrike"/>
          </a:p>
        </p:txBody>
      </p:sp>
      <p:sp>
        <p:nvSpPr>
          <p:cNvPr id="158" name="Google Shape;158;p18"/>
          <p:cNvSpPr/>
          <p:nvPr/>
        </p:nvSpPr>
        <p:spPr>
          <a:xfrm>
            <a:off x="6457474" y="2269450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Dry leaves</a:t>
            </a:r>
            <a:endParaRPr b="0" i="0" sz="1650" u="none" cap="none" strike="noStrike"/>
          </a:p>
        </p:txBody>
      </p:sp>
      <p:sp>
        <p:nvSpPr>
          <p:cNvPr id="159" name="Google Shape;159;p18"/>
          <p:cNvSpPr/>
          <p:nvPr/>
        </p:nvSpPr>
        <p:spPr>
          <a:xfrm>
            <a:off x="6457474" y="2686764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Newspaper</a:t>
            </a:r>
            <a:endParaRPr b="0" i="0" sz="1650" u="none" cap="none" strike="noStrike"/>
          </a:p>
        </p:txBody>
      </p:sp>
      <p:sp>
        <p:nvSpPr>
          <p:cNvPr id="160" name="Google Shape;160;p18"/>
          <p:cNvSpPr/>
          <p:nvPr/>
        </p:nvSpPr>
        <p:spPr>
          <a:xfrm>
            <a:off x="6457474" y="3104078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Cardboard</a:t>
            </a:r>
            <a:endParaRPr b="0" i="0" sz="1650" u="none" cap="none" strike="noStrike"/>
          </a:p>
        </p:txBody>
      </p:sp>
      <p:sp>
        <p:nvSpPr>
          <p:cNvPr id="161" name="Google Shape;161;p18"/>
          <p:cNvSpPr/>
          <p:nvPr/>
        </p:nvSpPr>
        <p:spPr>
          <a:xfrm>
            <a:off x="6457474" y="3521393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Wood chips</a:t>
            </a:r>
            <a:endParaRPr b="0" i="0" sz="1650" u="none" cap="none" strike="noStrike"/>
          </a:p>
        </p:txBody>
      </p:sp>
      <p:sp>
        <p:nvSpPr>
          <p:cNvPr id="162" name="Google Shape;162;p18"/>
          <p:cNvSpPr/>
          <p:nvPr/>
        </p:nvSpPr>
        <p:spPr>
          <a:xfrm>
            <a:off x="6457474" y="3938707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Twigs</a:t>
            </a:r>
            <a:endParaRPr b="0" i="0" sz="1650" u="none" cap="none" strike="noStrike"/>
          </a:p>
        </p:txBody>
      </p:sp>
      <p:sp>
        <p:nvSpPr>
          <p:cNvPr id="163" name="Google Shape;163;p18"/>
          <p:cNvSpPr/>
          <p:nvPr/>
        </p:nvSpPr>
        <p:spPr>
          <a:xfrm>
            <a:off x="10165437" y="1584722"/>
            <a:ext cx="3715583" cy="2918103"/>
          </a:xfrm>
          <a:prstGeom prst="roundRect">
            <a:avLst>
              <a:gd fmla="val 3082" name="adj"/>
            </a:avLst>
          </a:prstGeom>
          <a:solidFill>
            <a:srgbClr val="003180"/>
          </a:solidFill>
          <a:ln cap="flat" cmpd="sng" w="952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8"/>
          <p:cNvSpPr/>
          <p:nvPr/>
        </p:nvSpPr>
        <p:spPr>
          <a:xfrm>
            <a:off x="10387132" y="1806416"/>
            <a:ext cx="2676406" cy="3345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100"/>
              <a:buFont typeface="Merriweather"/>
              <a:buNone/>
            </a:pPr>
            <a:r>
              <a:rPr b="0" i="0" lang="en-US" sz="21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Green Materials</a:t>
            </a:r>
            <a:endParaRPr b="0" i="0" sz="2100" u="none" cap="none" strike="noStrike"/>
          </a:p>
        </p:txBody>
      </p:sp>
      <p:sp>
        <p:nvSpPr>
          <p:cNvPr id="165" name="Google Shape;165;p18"/>
          <p:cNvSpPr/>
          <p:nvPr/>
        </p:nvSpPr>
        <p:spPr>
          <a:xfrm>
            <a:off x="10387132" y="2269450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Fruit/vegetable scraps</a:t>
            </a:r>
            <a:endParaRPr b="0" i="0" sz="1650" u="none" cap="none" strike="noStrike"/>
          </a:p>
        </p:txBody>
      </p:sp>
      <p:sp>
        <p:nvSpPr>
          <p:cNvPr id="166" name="Google Shape;166;p18"/>
          <p:cNvSpPr/>
          <p:nvPr/>
        </p:nvSpPr>
        <p:spPr>
          <a:xfrm>
            <a:off x="10387132" y="2686764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Coffee grounds</a:t>
            </a:r>
            <a:endParaRPr b="0" i="0" sz="1650" u="none" cap="none" strike="noStrike"/>
          </a:p>
        </p:txBody>
      </p:sp>
      <p:sp>
        <p:nvSpPr>
          <p:cNvPr id="167" name="Google Shape;167;p18"/>
          <p:cNvSpPr/>
          <p:nvPr/>
        </p:nvSpPr>
        <p:spPr>
          <a:xfrm>
            <a:off x="10387132" y="3104078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Tea bags</a:t>
            </a:r>
            <a:endParaRPr b="0" i="0" sz="1650" u="none" cap="none" strike="noStrike"/>
          </a:p>
        </p:txBody>
      </p:sp>
      <p:sp>
        <p:nvSpPr>
          <p:cNvPr id="168" name="Google Shape;168;p18"/>
          <p:cNvSpPr/>
          <p:nvPr/>
        </p:nvSpPr>
        <p:spPr>
          <a:xfrm>
            <a:off x="10387132" y="3521393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Grass clippings</a:t>
            </a:r>
            <a:endParaRPr b="0" i="0" sz="1650" u="none" cap="none" strike="noStrike"/>
          </a:p>
        </p:txBody>
      </p:sp>
      <p:sp>
        <p:nvSpPr>
          <p:cNvPr id="169" name="Google Shape;169;p18"/>
          <p:cNvSpPr/>
          <p:nvPr/>
        </p:nvSpPr>
        <p:spPr>
          <a:xfrm>
            <a:off x="10387132" y="3938707"/>
            <a:ext cx="3272195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Plant trimmings</a:t>
            </a:r>
            <a:endParaRPr b="0" i="0" sz="1650" u="none" cap="none" strike="noStrike"/>
          </a:p>
        </p:txBody>
      </p:sp>
      <p:sp>
        <p:nvSpPr>
          <p:cNvPr id="170" name="Google Shape;170;p18"/>
          <p:cNvSpPr/>
          <p:nvPr/>
        </p:nvSpPr>
        <p:spPr>
          <a:xfrm>
            <a:off x="6235779" y="4716899"/>
            <a:ext cx="7645241" cy="2918103"/>
          </a:xfrm>
          <a:prstGeom prst="roundRect">
            <a:avLst>
              <a:gd fmla="val 3082" name="adj"/>
            </a:avLst>
          </a:prstGeom>
          <a:solidFill>
            <a:srgbClr val="003180"/>
          </a:solidFill>
          <a:ln cap="flat" cmpd="sng" w="952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8"/>
          <p:cNvSpPr/>
          <p:nvPr/>
        </p:nvSpPr>
        <p:spPr>
          <a:xfrm>
            <a:off x="6457474" y="4938593"/>
            <a:ext cx="2676406" cy="3345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100"/>
              <a:buFont typeface="Merriweather"/>
              <a:buNone/>
            </a:pPr>
            <a:r>
              <a:rPr b="0" i="0" lang="en-US" sz="21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Non-Compostable</a:t>
            </a:r>
            <a:endParaRPr b="0" i="0" sz="2100" u="none" cap="none" strike="noStrike"/>
          </a:p>
        </p:txBody>
      </p:sp>
      <p:sp>
        <p:nvSpPr>
          <p:cNvPr id="172" name="Google Shape;172;p18"/>
          <p:cNvSpPr/>
          <p:nvPr/>
        </p:nvSpPr>
        <p:spPr>
          <a:xfrm>
            <a:off x="6457474" y="5401628"/>
            <a:ext cx="7201853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Meat/dairy products</a:t>
            </a:r>
            <a:endParaRPr b="0" i="0" sz="1650" u="none" cap="none" strike="noStrike"/>
          </a:p>
        </p:txBody>
      </p:sp>
      <p:sp>
        <p:nvSpPr>
          <p:cNvPr id="173" name="Google Shape;173;p18"/>
          <p:cNvSpPr/>
          <p:nvPr/>
        </p:nvSpPr>
        <p:spPr>
          <a:xfrm>
            <a:off x="6457474" y="5818942"/>
            <a:ext cx="7201853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Oils and fats</a:t>
            </a:r>
            <a:endParaRPr b="0" i="0" sz="1650" u="none" cap="none" strike="noStrike"/>
          </a:p>
        </p:txBody>
      </p:sp>
      <p:sp>
        <p:nvSpPr>
          <p:cNvPr id="174" name="Google Shape;174;p18"/>
          <p:cNvSpPr/>
          <p:nvPr/>
        </p:nvSpPr>
        <p:spPr>
          <a:xfrm>
            <a:off x="6457474" y="6236256"/>
            <a:ext cx="7201853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Pet waste</a:t>
            </a:r>
            <a:endParaRPr b="0" i="0" sz="1650" u="none" cap="none" strike="noStrike"/>
          </a:p>
        </p:txBody>
      </p:sp>
      <p:sp>
        <p:nvSpPr>
          <p:cNvPr id="175" name="Google Shape;175;p18"/>
          <p:cNvSpPr/>
          <p:nvPr/>
        </p:nvSpPr>
        <p:spPr>
          <a:xfrm>
            <a:off x="6457474" y="6653570"/>
            <a:ext cx="7201853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Diseased plants</a:t>
            </a:r>
            <a:endParaRPr b="0" i="0" sz="1650" u="none" cap="none" strike="noStrike"/>
          </a:p>
        </p:txBody>
      </p:sp>
      <p:sp>
        <p:nvSpPr>
          <p:cNvPr id="176" name="Google Shape;176;p18"/>
          <p:cNvSpPr/>
          <p:nvPr/>
        </p:nvSpPr>
        <p:spPr>
          <a:xfrm>
            <a:off x="6457474" y="7070884"/>
            <a:ext cx="7201853" cy="3424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650"/>
              <a:buFont typeface="Merriweather"/>
              <a:buChar char="•"/>
            </a:pPr>
            <a:r>
              <a:rPr b="0" i="0" lang="en-US" sz="16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Synthetic materials</a:t>
            </a:r>
            <a:endParaRPr b="0" i="0" sz="165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82" name="Google Shape;18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669179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9"/>
          <p:cNvSpPr/>
          <p:nvPr/>
        </p:nvSpPr>
        <p:spPr>
          <a:xfrm>
            <a:off x="6112669" y="492085"/>
            <a:ext cx="7891463" cy="11184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14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3500"/>
              <a:buFont typeface="Merriweather"/>
              <a:buNone/>
            </a:pPr>
            <a:r>
              <a:rPr b="0" i="0" lang="en-US" sz="350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Days 3-4: Compost Presentation or Pamphlet</a:t>
            </a:r>
            <a:endParaRPr b="0" i="0" sz="3500" u="none" cap="none" strike="noStrike"/>
          </a:p>
        </p:txBody>
      </p:sp>
      <p:sp>
        <p:nvSpPr>
          <p:cNvPr id="184" name="Google Shape;184;p19"/>
          <p:cNvSpPr/>
          <p:nvPr/>
        </p:nvSpPr>
        <p:spPr>
          <a:xfrm>
            <a:off x="6112669" y="1878925"/>
            <a:ext cx="7891463" cy="2042636"/>
          </a:xfrm>
          <a:prstGeom prst="roundRect">
            <a:avLst>
              <a:gd fmla="val 3680" name="adj"/>
            </a:avLst>
          </a:prstGeom>
          <a:noFill/>
          <a:ln cap="flat" cmpd="sng" w="22850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9"/>
          <p:cNvSpPr/>
          <p:nvPr/>
        </p:nvSpPr>
        <p:spPr>
          <a:xfrm>
            <a:off x="6135529" y="1901785"/>
            <a:ext cx="715804" cy="1996916"/>
          </a:xfrm>
          <a:prstGeom prst="roundRect">
            <a:avLst>
              <a:gd fmla="val 6668" name="adj"/>
            </a:avLst>
          </a:prstGeom>
          <a:solidFill>
            <a:srgbClr val="00318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9"/>
          <p:cNvSpPr/>
          <p:nvPr/>
        </p:nvSpPr>
        <p:spPr>
          <a:xfrm>
            <a:off x="6355437" y="2732484"/>
            <a:ext cx="268367" cy="3355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100"/>
              <a:buFont typeface="Merriweather"/>
              <a:buNone/>
            </a:pPr>
            <a:r>
              <a:rPr b="0" i="0" lang="en-US" sz="21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1</a:t>
            </a:r>
            <a:endParaRPr b="0" i="0" sz="2100" u="none" cap="none" strike="noStrike"/>
          </a:p>
        </p:txBody>
      </p:sp>
      <p:sp>
        <p:nvSpPr>
          <p:cNvPr id="187" name="Google Shape;187;p19"/>
          <p:cNvSpPr/>
          <p:nvPr/>
        </p:nvSpPr>
        <p:spPr>
          <a:xfrm>
            <a:off x="7030283" y="2080736"/>
            <a:ext cx="2236827" cy="2795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None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Project Overview</a:t>
            </a:r>
            <a:endParaRPr b="0" i="0" sz="1750" u="none" cap="none" strike="noStrike"/>
          </a:p>
        </p:txBody>
      </p:sp>
      <p:sp>
        <p:nvSpPr>
          <p:cNvPr id="188" name="Google Shape;188;p19"/>
          <p:cNvSpPr/>
          <p:nvPr/>
        </p:nvSpPr>
        <p:spPr>
          <a:xfrm>
            <a:off x="7030283" y="2467570"/>
            <a:ext cx="6950988" cy="5724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400"/>
              <a:buFont typeface="Merriweather"/>
              <a:buNone/>
            </a:pPr>
            <a:r>
              <a:rPr b="0" i="0" lang="en-US" sz="1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Students communicate their composting knowledge through group projects (150 minutes total)</a:t>
            </a:r>
            <a:endParaRPr b="0" i="0" sz="1400" u="none" cap="none" strike="noStrike"/>
          </a:p>
        </p:txBody>
      </p:sp>
      <p:sp>
        <p:nvSpPr>
          <p:cNvPr id="189" name="Google Shape;189;p19"/>
          <p:cNvSpPr/>
          <p:nvPr/>
        </p:nvSpPr>
        <p:spPr>
          <a:xfrm>
            <a:off x="7030283" y="3147298"/>
            <a:ext cx="6950988" cy="5724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400"/>
              <a:buFont typeface="Merriweather"/>
              <a:buNone/>
            </a:pPr>
            <a:r>
              <a:rPr b="0" i="0" lang="en-US" sz="1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Options include presentations, pamphlets, videos, or podcasts (teacher discretion)</a:t>
            </a:r>
            <a:endParaRPr b="0" i="0" sz="1400" u="none" cap="none" strike="noStrike"/>
          </a:p>
        </p:txBody>
      </p:sp>
      <p:sp>
        <p:nvSpPr>
          <p:cNvPr id="190" name="Google Shape;190;p19"/>
          <p:cNvSpPr/>
          <p:nvPr/>
        </p:nvSpPr>
        <p:spPr>
          <a:xfrm>
            <a:off x="6112669" y="4100512"/>
            <a:ext cx="7891463" cy="2123242"/>
          </a:xfrm>
          <a:prstGeom prst="roundRect">
            <a:avLst>
              <a:gd fmla="val 3540" name="adj"/>
            </a:avLst>
          </a:prstGeom>
          <a:noFill/>
          <a:ln cap="flat" cmpd="sng" w="22850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9"/>
          <p:cNvSpPr/>
          <p:nvPr/>
        </p:nvSpPr>
        <p:spPr>
          <a:xfrm>
            <a:off x="6135529" y="4123372"/>
            <a:ext cx="715804" cy="2077522"/>
          </a:xfrm>
          <a:prstGeom prst="roundRect">
            <a:avLst>
              <a:gd fmla="val 6668" name="adj"/>
            </a:avLst>
          </a:prstGeom>
          <a:solidFill>
            <a:srgbClr val="00318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9"/>
          <p:cNvSpPr/>
          <p:nvPr/>
        </p:nvSpPr>
        <p:spPr>
          <a:xfrm>
            <a:off x="6355437" y="4994315"/>
            <a:ext cx="268367" cy="3355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100"/>
              <a:buFont typeface="Merriweather"/>
              <a:buNone/>
            </a:pPr>
            <a:r>
              <a:rPr b="0" i="0" lang="en-US" sz="21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2</a:t>
            </a:r>
            <a:endParaRPr b="0" i="0" sz="2100" u="none" cap="none" strike="noStrike"/>
          </a:p>
        </p:txBody>
      </p:sp>
      <p:sp>
        <p:nvSpPr>
          <p:cNvPr id="193" name="Google Shape;193;p19"/>
          <p:cNvSpPr/>
          <p:nvPr/>
        </p:nvSpPr>
        <p:spPr>
          <a:xfrm>
            <a:off x="7030283" y="4302323"/>
            <a:ext cx="2236827" cy="2795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None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Skills Developed</a:t>
            </a:r>
            <a:endParaRPr b="0" i="0" sz="1750" u="none" cap="none" strike="noStrike"/>
          </a:p>
        </p:txBody>
      </p:sp>
      <p:sp>
        <p:nvSpPr>
          <p:cNvPr id="194" name="Google Shape;194;p19"/>
          <p:cNvSpPr/>
          <p:nvPr/>
        </p:nvSpPr>
        <p:spPr>
          <a:xfrm>
            <a:off x="7030283" y="4689158"/>
            <a:ext cx="6950988" cy="2862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400"/>
              <a:buFont typeface="Merriweather"/>
              <a:buChar char="•"/>
            </a:pPr>
            <a:r>
              <a:rPr b="0" i="0" lang="en-US" sz="1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Collaborative teamwork</a:t>
            </a:r>
            <a:endParaRPr b="0" i="0" sz="1400" u="none" cap="none" strike="noStrike"/>
          </a:p>
        </p:txBody>
      </p:sp>
      <p:sp>
        <p:nvSpPr>
          <p:cNvPr id="195" name="Google Shape;195;p19"/>
          <p:cNvSpPr/>
          <p:nvPr/>
        </p:nvSpPr>
        <p:spPr>
          <a:xfrm>
            <a:off x="7030283" y="5038011"/>
            <a:ext cx="6950988" cy="2862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400"/>
              <a:buFont typeface="Merriweather"/>
              <a:buChar char="•"/>
            </a:pPr>
            <a:r>
              <a:rPr b="0" i="0" lang="en-US" sz="1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Research using community resources</a:t>
            </a:r>
            <a:endParaRPr b="0" i="0" sz="1400" u="none" cap="none" strike="noStrike"/>
          </a:p>
        </p:txBody>
      </p:sp>
      <p:sp>
        <p:nvSpPr>
          <p:cNvPr id="196" name="Google Shape;196;p19"/>
          <p:cNvSpPr/>
          <p:nvPr/>
        </p:nvSpPr>
        <p:spPr>
          <a:xfrm>
            <a:off x="7030283" y="5386864"/>
            <a:ext cx="6950988" cy="2862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400"/>
              <a:buFont typeface="Merriweather"/>
              <a:buChar char="•"/>
            </a:pPr>
            <a:r>
              <a:rPr b="0" i="0" lang="en-US" sz="1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Material development</a:t>
            </a:r>
            <a:endParaRPr b="0" i="0" sz="1400" u="none" cap="none" strike="noStrike"/>
          </a:p>
        </p:txBody>
      </p:sp>
      <p:sp>
        <p:nvSpPr>
          <p:cNvPr id="197" name="Google Shape;197;p19"/>
          <p:cNvSpPr/>
          <p:nvPr/>
        </p:nvSpPr>
        <p:spPr>
          <a:xfrm>
            <a:off x="7030283" y="5735717"/>
            <a:ext cx="6950988" cy="2862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400"/>
              <a:buFont typeface="Merriweather"/>
              <a:buChar char="•"/>
            </a:pPr>
            <a:r>
              <a:rPr b="0" i="0" lang="en-US" sz="1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Written and oral communication</a:t>
            </a:r>
            <a:endParaRPr b="0" i="0" sz="1400" u="none" cap="none" strike="noStrike"/>
          </a:p>
        </p:txBody>
      </p:sp>
      <p:sp>
        <p:nvSpPr>
          <p:cNvPr id="198" name="Google Shape;198;p19"/>
          <p:cNvSpPr/>
          <p:nvPr/>
        </p:nvSpPr>
        <p:spPr>
          <a:xfrm>
            <a:off x="6112669" y="6402705"/>
            <a:ext cx="7891463" cy="1774388"/>
          </a:xfrm>
          <a:prstGeom prst="roundRect">
            <a:avLst>
              <a:gd fmla="val 4236" name="adj"/>
            </a:avLst>
          </a:prstGeom>
          <a:noFill/>
          <a:ln cap="flat" cmpd="sng" w="22850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9"/>
          <p:cNvSpPr/>
          <p:nvPr/>
        </p:nvSpPr>
        <p:spPr>
          <a:xfrm>
            <a:off x="6135529" y="6425565"/>
            <a:ext cx="715804" cy="1728668"/>
          </a:xfrm>
          <a:prstGeom prst="roundRect">
            <a:avLst>
              <a:gd fmla="val 6668" name="adj"/>
            </a:avLst>
          </a:prstGeom>
          <a:solidFill>
            <a:srgbClr val="00318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9"/>
          <p:cNvSpPr/>
          <p:nvPr/>
        </p:nvSpPr>
        <p:spPr>
          <a:xfrm>
            <a:off x="6355437" y="7122081"/>
            <a:ext cx="268367" cy="3355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100"/>
              <a:buFont typeface="Merriweather"/>
              <a:buNone/>
            </a:pPr>
            <a:r>
              <a:rPr b="0" i="0" lang="en-US" sz="21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3</a:t>
            </a:r>
            <a:endParaRPr b="0" i="0" sz="2100" u="none" cap="none" strike="noStrike"/>
          </a:p>
        </p:txBody>
      </p:sp>
      <p:sp>
        <p:nvSpPr>
          <p:cNvPr id="201" name="Google Shape;201;p19"/>
          <p:cNvSpPr/>
          <p:nvPr/>
        </p:nvSpPr>
        <p:spPr>
          <a:xfrm>
            <a:off x="7030283" y="6604516"/>
            <a:ext cx="2236827" cy="2795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750"/>
              <a:buFont typeface="Merriweather"/>
              <a:buNone/>
            </a:pPr>
            <a:r>
              <a:rPr b="0" i="0" lang="en-US" sz="175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Materials Needed</a:t>
            </a:r>
            <a:endParaRPr b="0" i="0" sz="1750" u="none" cap="none" strike="noStrike"/>
          </a:p>
        </p:txBody>
      </p:sp>
      <p:sp>
        <p:nvSpPr>
          <p:cNvPr id="202" name="Google Shape;202;p19"/>
          <p:cNvSpPr/>
          <p:nvPr/>
        </p:nvSpPr>
        <p:spPr>
          <a:xfrm>
            <a:off x="7030283" y="6991350"/>
            <a:ext cx="6950988" cy="2862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400"/>
              <a:buFont typeface="Merriweather"/>
              <a:buChar char="•"/>
            </a:pPr>
            <a:r>
              <a:rPr b="0" i="0" lang="en-US" sz="1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Instruction sheets</a:t>
            </a:r>
            <a:endParaRPr b="0" i="0" sz="1400" u="none" cap="none" strike="noStrike"/>
          </a:p>
        </p:txBody>
      </p:sp>
      <p:sp>
        <p:nvSpPr>
          <p:cNvPr id="203" name="Google Shape;203;p19"/>
          <p:cNvSpPr/>
          <p:nvPr/>
        </p:nvSpPr>
        <p:spPr>
          <a:xfrm>
            <a:off x="7030283" y="7340203"/>
            <a:ext cx="6950988" cy="2862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400"/>
              <a:buFont typeface="Merriweather"/>
              <a:buChar char="•"/>
            </a:pPr>
            <a:r>
              <a:rPr b="0" i="0" lang="en-US" sz="1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Paper, colored pencils, markers</a:t>
            </a:r>
            <a:endParaRPr b="0" i="0" sz="1400" u="none" cap="none" strike="noStrike"/>
          </a:p>
        </p:txBody>
      </p:sp>
      <p:sp>
        <p:nvSpPr>
          <p:cNvPr id="204" name="Google Shape;204;p19"/>
          <p:cNvSpPr/>
          <p:nvPr/>
        </p:nvSpPr>
        <p:spPr>
          <a:xfrm>
            <a:off x="7030283" y="7689056"/>
            <a:ext cx="6950988" cy="2862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714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400"/>
              <a:buFont typeface="Merriweather"/>
              <a:buChar char="•"/>
            </a:pPr>
            <a:r>
              <a:rPr b="0" i="0" lang="en-US" sz="1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Computers for research and digital creation</a:t>
            </a:r>
            <a:endParaRPr b="0" i="0" sz="140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0"/>
          <p:cNvSpPr/>
          <p:nvPr/>
        </p:nvSpPr>
        <p:spPr>
          <a:xfrm>
            <a:off x="863798" y="696754"/>
            <a:ext cx="8433911" cy="7712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42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4850"/>
              <a:buFont typeface="Merriweather"/>
              <a:buNone/>
            </a:pPr>
            <a:r>
              <a:rPr b="0" i="0" lang="en-US" sz="4850" u="none" cap="none" strike="noStrike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Activity Setup &amp; Preparation</a:t>
            </a:r>
            <a:endParaRPr b="0" i="0" sz="4850" u="none" cap="none" strike="noStrike"/>
          </a:p>
        </p:txBody>
      </p:sp>
      <p:sp>
        <p:nvSpPr>
          <p:cNvPr id="211" name="Google Shape;211;p20"/>
          <p:cNvSpPr/>
          <p:nvPr/>
        </p:nvSpPr>
        <p:spPr>
          <a:xfrm>
            <a:off x="7299960" y="1961674"/>
            <a:ext cx="30480" cy="4898708"/>
          </a:xfrm>
          <a:prstGeom prst="roundRect">
            <a:avLst>
              <a:gd fmla="val 340122" name="adj"/>
            </a:avLst>
          </a:prstGeom>
          <a:solidFill>
            <a:srgbClr val="194A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0"/>
          <p:cNvSpPr/>
          <p:nvPr/>
        </p:nvSpPr>
        <p:spPr>
          <a:xfrm>
            <a:off x="6327577" y="2224087"/>
            <a:ext cx="740450" cy="30480"/>
          </a:xfrm>
          <a:prstGeom prst="roundRect">
            <a:avLst>
              <a:gd fmla="val 340122" name="adj"/>
            </a:avLst>
          </a:prstGeom>
          <a:solidFill>
            <a:srgbClr val="194A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0"/>
          <p:cNvSpPr/>
          <p:nvPr/>
        </p:nvSpPr>
        <p:spPr>
          <a:xfrm>
            <a:off x="7037546" y="1961674"/>
            <a:ext cx="555308" cy="555308"/>
          </a:xfrm>
          <a:prstGeom prst="roundRect">
            <a:avLst>
              <a:gd fmla="val 18669" name="adj"/>
            </a:avLst>
          </a:prstGeom>
          <a:solidFill>
            <a:srgbClr val="003180"/>
          </a:solidFill>
          <a:ln cap="flat" cmpd="sng" w="1522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0"/>
          <p:cNvSpPr/>
          <p:nvPr/>
        </p:nvSpPr>
        <p:spPr>
          <a:xfrm>
            <a:off x="7130117" y="2007930"/>
            <a:ext cx="370165" cy="4627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900"/>
              <a:buFont typeface="Merriweather"/>
              <a:buNone/>
            </a:pPr>
            <a:r>
              <a:rPr b="0" i="0" lang="en-US" sz="2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1</a:t>
            </a:r>
            <a:endParaRPr b="0" i="0" sz="2900" u="none" cap="none" strike="noStrike"/>
          </a:p>
        </p:txBody>
      </p:sp>
      <p:sp>
        <p:nvSpPr>
          <p:cNvPr id="215" name="Google Shape;215;p20"/>
          <p:cNvSpPr/>
          <p:nvPr/>
        </p:nvSpPr>
        <p:spPr>
          <a:xfrm>
            <a:off x="2995732" y="2046446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Day 1 Prep</a:t>
            </a:r>
            <a:endParaRPr b="0" i="0" sz="2400" u="none" cap="none" strike="noStrike"/>
          </a:p>
        </p:txBody>
      </p:sp>
      <p:sp>
        <p:nvSpPr>
          <p:cNvPr id="216" name="Google Shape;216;p20"/>
          <p:cNvSpPr/>
          <p:nvPr/>
        </p:nvSpPr>
        <p:spPr>
          <a:xfrm>
            <a:off x="863798" y="2579965"/>
            <a:ext cx="5217319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Print graphic organizers, queue videos, prepare randomizer</a:t>
            </a:r>
            <a:endParaRPr b="0" i="0" sz="1900" u="none" cap="none" strike="noStrike"/>
          </a:p>
        </p:txBody>
      </p:sp>
      <p:sp>
        <p:nvSpPr>
          <p:cNvPr id="217" name="Google Shape;217;p20"/>
          <p:cNvSpPr/>
          <p:nvPr/>
        </p:nvSpPr>
        <p:spPr>
          <a:xfrm>
            <a:off x="863798" y="3517583"/>
            <a:ext cx="5217319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Gather compost samples, toothpicks, newspaper for "Compost Critters"</a:t>
            </a:r>
            <a:endParaRPr b="0" i="0" sz="1900" u="none" cap="none" strike="noStrike"/>
          </a:p>
        </p:txBody>
      </p:sp>
      <p:sp>
        <p:nvSpPr>
          <p:cNvPr id="218" name="Google Shape;218;p20"/>
          <p:cNvSpPr/>
          <p:nvPr/>
        </p:nvSpPr>
        <p:spPr>
          <a:xfrm>
            <a:off x="7562374" y="3704987"/>
            <a:ext cx="740450" cy="30480"/>
          </a:xfrm>
          <a:prstGeom prst="roundRect">
            <a:avLst>
              <a:gd fmla="val 340122" name="adj"/>
            </a:avLst>
          </a:prstGeom>
          <a:solidFill>
            <a:srgbClr val="194A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0"/>
          <p:cNvSpPr/>
          <p:nvPr/>
        </p:nvSpPr>
        <p:spPr>
          <a:xfrm>
            <a:off x="7037546" y="3442573"/>
            <a:ext cx="555308" cy="555308"/>
          </a:xfrm>
          <a:prstGeom prst="roundRect">
            <a:avLst>
              <a:gd fmla="val 18669" name="adj"/>
            </a:avLst>
          </a:prstGeom>
          <a:solidFill>
            <a:srgbClr val="003180"/>
          </a:solidFill>
          <a:ln cap="flat" cmpd="sng" w="1522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0"/>
          <p:cNvSpPr/>
          <p:nvPr/>
        </p:nvSpPr>
        <p:spPr>
          <a:xfrm>
            <a:off x="7130117" y="3488829"/>
            <a:ext cx="370165" cy="4627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900"/>
              <a:buFont typeface="Merriweather"/>
              <a:buNone/>
            </a:pPr>
            <a:r>
              <a:rPr b="0" i="0" lang="en-US" sz="2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2</a:t>
            </a:r>
            <a:endParaRPr b="0" i="0" sz="2900" u="none" cap="none" strike="noStrike"/>
          </a:p>
        </p:txBody>
      </p:sp>
      <p:sp>
        <p:nvSpPr>
          <p:cNvPr id="221" name="Google Shape;221;p20"/>
          <p:cNvSpPr/>
          <p:nvPr/>
        </p:nvSpPr>
        <p:spPr>
          <a:xfrm>
            <a:off x="8549283" y="3527346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Day 2 Prep</a:t>
            </a:r>
            <a:endParaRPr b="0" i="0" sz="2400" u="none" cap="none" strike="noStrike"/>
          </a:p>
        </p:txBody>
      </p:sp>
      <p:sp>
        <p:nvSpPr>
          <p:cNvPr id="222" name="Google Shape;222;p20"/>
          <p:cNvSpPr/>
          <p:nvPr/>
        </p:nvSpPr>
        <p:spPr>
          <a:xfrm>
            <a:off x="8549283" y="4060865"/>
            <a:ext cx="5217319" cy="3948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Print activity sheets and observation logs</a:t>
            </a:r>
            <a:endParaRPr b="0" i="0" sz="1900" u="none" cap="none" strike="noStrike"/>
          </a:p>
        </p:txBody>
      </p:sp>
      <p:sp>
        <p:nvSpPr>
          <p:cNvPr id="223" name="Google Shape;223;p20"/>
          <p:cNvSpPr/>
          <p:nvPr/>
        </p:nvSpPr>
        <p:spPr>
          <a:xfrm>
            <a:off x="8549283" y="4603671"/>
            <a:ext cx="5217319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Collect bottles, scissors, markers, tape, and compost materials</a:t>
            </a:r>
            <a:endParaRPr b="0" i="0" sz="1900" u="none" cap="none" strike="noStrike"/>
          </a:p>
        </p:txBody>
      </p:sp>
      <p:sp>
        <p:nvSpPr>
          <p:cNvPr id="224" name="Google Shape;224;p20"/>
          <p:cNvSpPr/>
          <p:nvPr/>
        </p:nvSpPr>
        <p:spPr>
          <a:xfrm>
            <a:off x="6327577" y="5063252"/>
            <a:ext cx="740450" cy="30480"/>
          </a:xfrm>
          <a:prstGeom prst="roundRect">
            <a:avLst>
              <a:gd fmla="val 340122" name="adj"/>
            </a:avLst>
          </a:prstGeom>
          <a:solidFill>
            <a:srgbClr val="194A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20"/>
          <p:cNvSpPr/>
          <p:nvPr/>
        </p:nvSpPr>
        <p:spPr>
          <a:xfrm>
            <a:off x="7037546" y="4800838"/>
            <a:ext cx="555308" cy="555308"/>
          </a:xfrm>
          <a:prstGeom prst="roundRect">
            <a:avLst>
              <a:gd fmla="val 18669" name="adj"/>
            </a:avLst>
          </a:prstGeom>
          <a:solidFill>
            <a:srgbClr val="003180"/>
          </a:solidFill>
          <a:ln cap="flat" cmpd="sng" w="15225">
            <a:solidFill>
              <a:srgbClr val="194A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20"/>
          <p:cNvSpPr/>
          <p:nvPr/>
        </p:nvSpPr>
        <p:spPr>
          <a:xfrm>
            <a:off x="7130117" y="4847094"/>
            <a:ext cx="370165" cy="4627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900"/>
              <a:buFont typeface="Merriweather"/>
              <a:buNone/>
            </a:pPr>
            <a:r>
              <a:rPr b="0" i="0" lang="en-US" sz="2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3</a:t>
            </a:r>
            <a:endParaRPr b="0" i="0" sz="2900" u="none" cap="none" strike="noStrike"/>
          </a:p>
        </p:txBody>
      </p:sp>
      <p:sp>
        <p:nvSpPr>
          <p:cNvPr id="227" name="Google Shape;227;p20"/>
          <p:cNvSpPr/>
          <p:nvPr/>
        </p:nvSpPr>
        <p:spPr>
          <a:xfrm>
            <a:off x="2995732" y="4885611"/>
            <a:ext cx="3085386" cy="3855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2400"/>
              <a:buFont typeface="Merriweather"/>
              <a:buNone/>
            </a:pPr>
            <a:r>
              <a:rPr b="0" i="0" lang="en-US" sz="24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Days 3-4 Prep</a:t>
            </a:r>
            <a:endParaRPr b="0" i="0" sz="2400" u="none" cap="none" strike="noStrike"/>
          </a:p>
        </p:txBody>
      </p:sp>
      <p:sp>
        <p:nvSpPr>
          <p:cNvPr id="228" name="Google Shape;228;p20"/>
          <p:cNvSpPr/>
          <p:nvPr/>
        </p:nvSpPr>
        <p:spPr>
          <a:xfrm>
            <a:off x="863798" y="5419130"/>
            <a:ext cx="5217319" cy="3948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Print instruction sheets for final projects</a:t>
            </a:r>
            <a:endParaRPr b="0" i="0" sz="1900" u="none" cap="none" strike="noStrike"/>
          </a:p>
        </p:txBody>
      </p:sp>
      <p:sp>
        <p:nvSpPr>
          <p:cNvPr id="229" name="Google Shape;229;p20"/>
          <p:cNvSpPr/>
          <p:nvPr/>
        </p:nvSpPr>
        <p:spPr>
          <a:xfrm>
            <a:off x="863798" y="5961936"/>
            <a:ext cx="5217319" cy="7896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rPr b="0" i="0" lang="en-US" sz="1900" u="none" cap="none" strike="noStrike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Prepare art supplies and ensure computer access</a:t>
            </a:r>
            <a:endParaRPr b="0" i="0" sz="1900" u="none" cap="none" strike="noStrike"/>
          </a:p>
        </p:txBody>
      </p:sp>
      <p:sp>
        <p:nvSpPr>
          <p:cNvPr id="230" name="Google Shape;230;p20"/>
          <p:cNvSpPr/>
          <p:nvPr/>
        </p:nvSpPr>
        <p:spPr>
          <a:xfrm>
            <a:off x="863798" y="7138035"/>
            <a:ext cx="12902803" cy="3948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157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900"/>
              <a:buFont typeface="Merriweather"/>
              <a:buNone/>
            </a:pPr>
            <a:r>
              <a:t/>
            </a:r>
            <a:endParaRPr b="0" i="0" sz="190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