
<file path=[Content_Types].xml><?xml version="1.0" encoding="utf-8"?>
<Types xmlns="http://schemas.openxmlformats.org/package/2006/content-types">
  <Default ContentType="image/jpeg" Extension="jpeg"/>
  <Default ContentType="image/png" Extension="png"/>
  <Default ContentType="application/vnd.openxmlformats-package.relationships+xml" Extension="rels"/>
  <Default ContentType="application/xml" Extension="xml"/>
  <Override ContentType="application/vnd.openxmlformats-officedocument.extended-properties+xml" PartName="/docProps/app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tableStyles+xml" PartName="/ppt/tableStyles.xml"/>
  <Override ContentType="application/vnd.openxmlformats-officedocument.theme+xml" PartName="/ppt/theme/theme1.xml"/>
  <Override ContentType="application/vnd.openxmlformats-officedocument.presentationml.viewProps+xml" PartName="/ppt/viewProps.xml"/>
</Types>
</file>

<file path=_rels/.rels><?xml version="1.0" encoding="UTF-8" standalone="yes"?><Relationships xmlns="http://schemas.openxmlformats.org/package/2006/relationships"><Relationship Id="rId1" Target="ppt/presentation.xml" Type="http://schemas.openxmlformats.org/officeDocument/2006/relationships/officeDocument"/><Relationship Id="rId2" Target="docProps/thumbnail.jpeg" Type="http://schemas.openxmlformats.org/package/2006/relationships/metadata/thumbnail"/><Relationship Id="rId3" Target="docProps/core.xml" Type="http://schemas.openxmlformats.org/package/2006/relationships/metadata/core-properties"/><Relationship Id="rId4" Target="docProps/app.xml" Type="http://schemas.openxmlformats.org/officeDocument/2006/relationships/extended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</p:sldIdLst>
  <p:sldSz cx="14185900" cy="79756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22" autoAdjust="0"/>
  </p:normalViewPr>
  <p:slideViewPr>
    <p:cSldViewPr>
      <p:cViewPr varScale="1">
        <p:scale>
          <a:sx n="74" d="100"/>
          <a:sy n="74" d="100"/>
        </p:scale>
        <p:origin x="-109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<Relationships xmlns="http://schemas.openxmlformats.org/package/2006/relationships"><Relationship Id="rId1" Target="slideMasters/slideMaster1.xml" Type="http://schemas.openxmlformats.org/officeDocument/2006/relationships/slideMaster"/><Relationship Id="rId10" Target="slides/slide5.xml" Type="http://schemas.openxmlformats.org/officeDocument/2006/relationships/slide"/><Relationship Id="rId11" Target="slides/slide6.xml" Type="http://schemas.openxmlformats.org/officeDocument/2006/relationships/slide"/><Relationship Id="rId12" Target="slides/slide7.xml" Type="http://schemas.openxmlformats.org/officeDocument/2006/relationships/slide"/><Relationship Id="rId13" Target="slides/slide8.xml" Type="http://schemas.openxmlformats.org/officeDocument/2006/relationships/slide"/><Relationship Id="rId14" Target="slides/slide9.xml" Type="http://schemas.openxmlformats.org/officeDocument/2006/relationships/slide"/><Relationship Id="rId15" Target="slides/slide10.xml" Type="http://schemas.openxmlformats.org/officeDocument/2006/relationships/slide"/><Relationship Id="rId2" Target="presProps.xml" Type="http://schemas.openxmlformats.org/officeDocument/2006/relationships/presProps"/><Relationship Id="rId3" Target="viewProps.xml" Type="http://schemas.openxmlformats.org/officeDocument/2006/relationships/viewProps"/><Relationship Id="rId4" Target="theme/theme1.xml" Type="http://schemas.openxmlformats.org/officeDocument/2006/relationships/theme"/><Relationship Id="rId5" Target="tableStyles.xml" Type="http://schemas.openxmlformats.org/officeDocument/2006/relationships/tableStyles"/><Relationship Id="rId6" Target="slides/slide1.xml" Type="http://schemas.openxmlformats.org/officeDocument/2006/relationships/slide"/><Relationship Id="rId7" Target="slides/slide2.xml" Type="http://schemas.openxmlformats.org/officeDocument/2006/relationships/slide"/><Relationship Id="rId8" Target="slides/slide3.xml" Type="http://schemas.openxmlformats.org/officeDocument/2006/relationships/slide"/><Relationship Id="rId9" Target="slides/slide4.xml" Type="http://schemas.openxmlformats.org/officeDocument/2006/relationships/slide"/></Relationships>
</file>

<file path=ppt/slideLayouts/_rels/slideLayout1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0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1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2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3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4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5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6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7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8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9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<Relationships xmlns="http://schemas.openxmlformats.org/package/2006/relationships"><Relationship Id="rId1" Target="../slideLayouts/slideLayout1.xml" Type="http://schemas.openxmlformats.org/officeDocument/2006/relationships/slideLayout"/><Relationship Id="rId10" Target="../slideLayouts/slideLayout10.xml" Type="http://schemas.openxmlformats.org/officeDocument/2006/relationships/slideLayout"/><Relationship Id="rId11" Target="../slideLayouts/slideLayout11.xml" Type="http://schemas.openxmlformats.org/officeDocument/2006/relationships/slideLayout"/><Relationship Id="rId12" Target="../theme/theme1.xml" Type="http://schemas.openxmlformats.org/officeDocument/2006/relationships/theme"/><Relationship Id="rId2" Target="../slideLayouts/slideLayout2.xml" Type="http://schemas.openxmlformats.org/officeDocument/2006/relationships/slideLayout"/><Relationship Id="rId3" Target="../slideLayouts/slideLayout3.xml" Type="http://schemas.openxmlformats.org/officeDocument/2006/relationships/slideLayout"/><Relationship Id="rId4" Target="../slideLayouts/slideLayout4.xml" Type="http://schemas.openxmlformats.org/officeDocument/2006/relationships/slideLayout"/><Relationship Id="rId5" Target="../slideLayouts/slideLayout5.xml" Type="http://schemas.openxmlformats.org/officeDocument/2006/relationships/slideLayout"/><Relationship Id="rId6" Target="../slideLayouts/slideLayout6.xml" Type="http://schemas.openxmlformats.org/officeDocument/2006/relationships/slideLayout"/><Relationship Id="rId7" Target="../slideLayouts/slideLayout7.xml" Type="http://schemas.openxmlformats.org/officeDocument/2006/relationships/slideLayout"/><Relationship Id="rId8" Target="../slideLayouts/slideLayout8.xml" Type="http://schemas.openxmlformats.org/officeDocument/2006/relationships/slideLayout"/><Relationship Id="rId9" Target="../slideLayouts/slideLayout9.xml" Type="http://schemas.openxmlformats.org/officeDocument/2006/relationships/slideLayout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>
            <a:alpha val="0"/>
          </a:srgbClr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/Relationships>
</file>

<file path=ppt/slides/_rels/slide10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/Relationships>
</file>

<file path=ppt/slides/_rels/slide2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/Relationships>
</file>

<file path=ppt/slides/_rels/slide3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/Relationships>
</file>

<file path=ppt/slides/_rels/slide4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2.png" Type="http://schemas.openxmlformats.org/officeDocument/2006/relationships/image"/><Relationship Id="rId3" Target="../media/image3.png" Type="http://schemas.openxmlformats.org/officeDocument/2006/relationships/image"/></Relationships>
</file>

<file path=ppt/slides/_rels/slide5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/Relationships>
</file>

<file path=ppt/slides/_rels/slide6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4.png" Type="http://schemas.openxmlformats.org/officeDocument/2006/relationships/image"/></Relationships>
</file>

<file path=ppt/slides/_rels/slide7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/Relationships>
</file>

<file path=ppt/slides/_rels/slide8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5.png" Type="http://schemas.openxmlformats.org/officeDocument/2006/relationships/image"/></Relationships>
</file>

<file path=ppt/slides/_rels/slide9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/Relationships>
</file>

<file path=ppt/slides/slide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AutoShape 2" id="2"/>
          <p:cNvSpPr/>
          <p:nvPr/>
        </p:nvSpPr>
        <p:spPr>
          <a:xfrm>
            <a:off x="0" y="0"/>
            <a:ext cx="14185900" cy="7975600"/>
          </a:xfrm>
          <a:prstGeom prst="rect">
            <a:avLst/>
          </a:prstGeom>
          <a:solidFill>
            <a:srgbClr val="EAF0E5">
              <a:alpha val="80000"/>
            </a:srgbClr>
          </a:solidFill>
        </p:spPr>
      </p:sp>
      <p:pic>
        <p:nvPicPr>
          <p:cNvPr name="Picture 3" id="3"/>
          <p:cNvPicPr>
            <a:picLocks noChangeAspect="true"/>
          </p:cNvPicPr>
          <p:nvPr/>
        </p:nvPicPr>
        <p:blipFill>
          <a:blip r:embed="rId2"/>
          <a:srcRect l="17000" r="17000"/>
          <a:stretch>
            <a:fillRect/>
          </a:stretch>
        </p:blipFill>
        <p:spPr>
          <a:xfrm>
            <a:off x="25400" y="12700"/>
            <a:ext cx="5283200" cy="7924800"/>
          </a:xfrm>
          <a:prstGeom prst="rect">
            <a:avLst/>
          </a:prstGeom>
        </p:spPr>
      </p:pic>
      <p:sp>
        <p:nvSpPr>
          <p:cNvPr name="TextBox 4" id="4"/>
          <p:cNvSpPr txBox="true"/>
          <p:nvPr/>
        </p:nvSpPr>
        <p:spPr>
          <a:xfrm>
            <a:off x="6121400" y="2641600"/>
            <a:ext cx="7226300" cy="635000"/>
          </a:xfrm>
          <a:prstGeom prst="rect">
            <a:avLst/>
          </a:prstGeom>
          <a:solidFill>
            <a:srgbClr val="000000">
              <a:alpha val="0"/>
            </a:srgbClr>
          </a:solidFill>
        </p:spPr>
        <p:txBody>
          <a:bodyPr anchor="ctr" rtlCol="false" rIns="0" lIns="0" tIns="0" bIns="0"/>
          <a:lstStyle/>
          <a:p>
            <a:pPr algn="l" indent="0">
              <a:lnSpc>
                <a:spcPct val="120000"/>
              </a:lnSpc>
              <a:defRPr/>
            </a:pPr>
            <a:r>
              <a:rPr lang="en"/>
              <a:t/>
            </a:r>
            <a:r>
              <a:rPr lang="en-US" sz="4200" b="true">
                <a:solidFill>
                  <a:srgbClr val="8B9337"/>
                </a:solidFill>
                <a:latin typeface="Ubuntu"/>
              </a:rPr>
              <a:t>LANDSCAPE RESCUE</a:t>
            </a:r>
            <a:endParaRPr lang="en-US" sz="1100"/>
          </a:p>
        </p:txBody>
      </p:sp>
      <p:sp>
        <p:nvSpPr>
          <p:cNvPr name="TextBox 5" id="5"/>
          <p:cNvSpPr txBox="true"/>
          <p:nvPr/>
        </p:nvSpPr>
        <p:spPr>
          <a:xfrm>
            <a:off x="6121400" y="3289300"/>
            <a:ext cx="7226300" cy="1282700"/>
          </a:xfrm>
          <a:prstGeom prst="rect">
            <a:avLst/>
          </a:prstGeom>
          <a:solidFill>
            <a:srgbClr val="000000">
              <a:alpha val="0"/>
            </a:srgbClr>
          </a:solidFill>
        </p:spPr>
        <p:txBody>
          <a:bodyPr anchor="ctr" rtlCol="false" rIns="0" lIns="0" tIns="0" bIns="0"/>
          <a:lstStyle/>
          <a:p>
            <a:pPr algn="l" indent="0">
              <a:lnSpc>
                <a:spcPct val="120000"/>
              </a:lnSpc>
              <a:defRPr/>
            </a:pPr>
            <a:r>
              <a:rPr lang="en"/>
              <a:t/>
            </a:r>
            <a:r>
              <a:rPr lang="en-US" sz="4200" b="true">
                <a:solidFill>
                  <a:srgbClr val="8B9337"/>
                </a:solidFill>
                <a:latin typeface="Ubuntu"/>
              </a:rPr>
              <a:t>FFL PRINCIPLE #1: RIGHT PLANT, RIGHT PLACE</a:t>
            </a:r>
            <a:endParaRPr lang="en-US" sz="1100"/>
          </a:p>
        </p:txBody>
      </p:sp>
      <p:sp>
        <p:nvSpPr>
          <p:cNvPr name="TextBox 6" id="6"/>
          <p:cNvSpPr txBox="true"/>
          <p:nvPr/>
        </p:nvSpPr>
        <p:spPr>
          <a:xfrm>
            <a:off x="6121400" y="4978400"/>
            <a:ext cx="7226300" cy="330200"/>
          </a:xfrm>
          <a:prstGeom prst="rect">
            <a:avLst/>
          </a:prstGeom>
          <a:solidFill>
            <a:srgbClr val="000000">
              <a:alpha val="0"/>
            </a:srgbClr>
          </a:solidFill>
        </p:spPr>
        <p:txBody>
          <a:bodyPr anchor="ctr" rtlCol="false" rIns="0" lIns="0" tIns="0" bIns="0"/>
          <a:lstStyle/>
          <a:p>
            <a:pPr algn="l" indent="0">
              <a:lnSpc>
                <a:spcPct val="150000"/>
              </a:lnSpc>
              <a:defRPr/>
            </a:pPr>
            <a:r>
              <a:rPr lang="en"/>
              <a:t/>
            </a:r>
            <a:r>
              <a:rPr lang="en-US" sz="1700" b="true">
                <a:solidFill>
                  <a:srgbClr val="072308"/>
                </a:solidFill>
                <a:latin typeface="Ubuntu"/>
              </a:rPr>
              <a:t>Presenter Hazel Mucherera</a:t>
            </a:r>
            <a:endParaRPr lang="en-US" sz="1100"/>
          </a:p>
        </p:txBody>
      </p:sp>
    </p:spTree>
  </p:cSld>
  <p:clrMapOvr>
    <a:masterClrMapping/>
  </p:clrMapOvr>
</p:sld>
</file>

<file path=ppt/slides/slide1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AutoShape 2" id="2"/>
          <p:cNvSpPr/>
          <p:nvPr/>
        </p:nvSpPr>
        <p:spPr>
          <a:xfrm>
            <a:off x="0" y="0"/>
            <a:ext cx="14185900" cy="7975600"/>
          </a:xfrm>
          <a:prstGeom prst="rect">
            <a:avLst/>
          </a:prstGeom>
          <a:solidFill>
            <a:srgbClr val="EAF0E5">
              <a:alpha val="80000"/>
            </a:srgbClr>
          </a:solidFill>
        </p:spPr>
      </p:sp>
      <p:pic>
        <p:nvPicPr>
          <p:cNvPr name="Picture 3" id="3"/>
          <p:cNvPicPr>
            <a:picLocks noChangeAspect="true"/>
          </p:cNvPicPr>
          <p:nvPr/>
        </p:nvPicPr>
        <p:blipFill>
          <a:blip r:embed="rId2"/>
          <a:srcRect t="22000" b="22000"/>
          <a:stretch>
            <a:fillRect/>
          </a:stretch>
        </p:blipFill>
        <p:spPr>
          <a:xfrm>
            <a:off x="25400" y="12700"/>
            <a:ext cx="14084300" cy="7924800"/>
          </a:xfrm>
          <a:prstGeom prst="rect">
            <a:avLst/>
          </a:prstGeom>
        </p:spPr>
      </p:pic>
      <p:sp>
        <p:nvSpPr>
          <p:cNvPr name="TextBox 4" id="4"/>
          <p:cNvSpPr txBox="true"/>
          <p:nvPr/>
        </p:nvSpPr>
        <p:spPr>
          <a:xfrm>
            <a:off x="825500" y="3302000"/>
            <a:ext cx="12534900" cy="876300"/>
          </a:xfrm>
          <a:prstGeom prst="rect">
            <a:avLst/>
          </a:prstGeom>
          <a:solidFill>
            <a:srgbClr val="000000">
              <a:alpha val="0"/>
            </a:srgbClr>
          </a:solidFill>
        </p:spPr>
        <p:txBody>
          <a:bodyPr anchor="ctr" rtlCol="false" rIns="0" lIns="0" tIns="0" bIns="0"/>
          <a:lstStyle/>
          <a:p>
            <a:pPr algn="l" indent="0">
              <a:lnSpc>
                <a:spcPct val="120000"/>
              </a:lnSpc>
              <a:defRPr/>
            </a:pPr>
            <a:r>
              <a:rPr lang="en"/>
              <a:t/>
            </a:r>
            <a:r>
              <a:rPr lang="en-US" sz="5800" b="true">
                <a:solidFill>
                  <a:srgbClr val="8B9337"/>
                </a:solidFill>
                <a:latin typeface="Ubuntu"/>
              </a:rPr>
              <a:t>Thank You!!!</a:t>
            </a:r>
            <a:endParaRPr lang="en-US" sz="1100"/>
          </a:p>
        </p:txBody>
      </p:sp>
    </p:spTree>
  </p:cSld>
  <p:clrMapOvr>
    <a:masterClrMapping/>
  </p:clrMapOvr>
</p:sld>
</file>

<file path=ppt/slides/slide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AutoShape 2" id="2"/>
          <p:cNvSpPr/>
          <p:nvPr/>
        </p:nvSpPr>
        <p:spPr>
          <a:xfrm>
            <a:off x="0" y="0"/>
            <a:ext cx="14185900" cy="7975600"/>
          </a:xfrm>
          <a:prstGeom prst="rect">
            <a:avLst/>
          </a:prstGeom>
          <a:solidFill>
            <a:srgbClr val="EAF0E5">
              <a:alpha val="80000"/>
            </a:srgbClr>
          </a:solidFill>
        </p:spPr>
      </p:sp>
      <p:pic>
        <p:nvPicPr>
          <p:cNvPr name="Picture 3" id="3"/>
          <p:cNvPicPr>
            <a:picLocks noChangeAspect="true"/>
          </p:cNvPicPr>
          <p:nvPr/>
        </p:nvPicPr>
        <p:blipFill>
          <a:blip r:embed="rId2"/>
          <a:srcRect l="17000" r="17000"/>
          <a:stretch>
            <a:fillRect/>
          </a:stretch>
        </p:blipFill>
        <p:spPr>
          <a:xfrm>
            <a:off x="8851900" y="12700"/>
            <a:ext cx="5283200" cy="7924800"/>
          </a:xfrm>
          <a:prstGeom prst="rect">
            <a:avLst/>
          </a:prstGeom>
        </p:spPr>
      </p:pic>
      <p:sp>
        <p:nvSpPr>
          <p:cNvPr name="TextBox 4" id="4"/>
          <p:cNvSpPr txBox="true"/>
          <p:nvPr/>
        </p:nvSpPr>
        <p:spPr>
          <a:xfrm>
            <a:off x="825500" y="1701800"/>
            <a:ext cx="7226300" cy="635000"/>
          </a:xfrm>
          <a:prstGeom prst="rect">
            <a:avLst/>
          </a:prstGeom>
          <a:solidFill>
            <a:srgbClr val="000000">
              <a:alpha val="0"/>
            </a:srgbClr>
          </a:solidFill>
        </p:spPr>
        <p:txBody>
          <a:bodyPr anchor="ctr" rtlCol="false" rIns="0" lIns="0" tIns="0" bIns="0"/>
          <a:lstStyle/>
          <a:p>
            <a:pPr algn="l" indent="0">
              <a:lnSpc>
                <a:spcPct val="120000"/>
              </a:lnSpc>
              <a:defRPr/>
            </a:pPr>
            <a:r>
              <a:rPr lang="en"/>
              <a:t/>
            </a:r>
            <a:r>
              <a:rPr lang="en-US" sz="4200" b="true">
                <a:solidFill>
                  <a:srgbClr val="8B9337"/>
                </a:solidFill>
                <a:latin typeface="Ubuntu"/>
              </a:rPr>
              <a:t>Landscape Rescue Program</a:t>
            </a:r>
            <a:endParaRPr lang="en-US" sz="1100"/>
          </a:p>
        </p:txBody>
      </p:sp>
      <p:sp>
        <p:nvSpPr>
          <p:cNvPr name="TextBox 5" id="5"/>
          <p:cNvSpPr txBox="true"/>
          <p:nvPr/>
        </p:nvSpPr>
        <p:spPr>
          <a:xfrm>
            <a:off x="1092200" y="3022600"/>
            <a:ext cx="3048000" cy="317500"/>
          </a:xfrm>
          <a:prstGeom prst="rect">
            <a:avLst/>
          </a:prstGeom>
          <a:solidFill>
            <a:srgbClr val="000000">
              <a:alpha val="0"/>
            </a:srgbClr>
          </a:solidFill>
        </p:spPr>
        <p:txBody>
          <a:bodyPr anchor="ctr" rtlCol="false" rIns="0" lIns="0" tIns="0" bIns="0"/>
          <a:lstStyle/>
          <a:p>
            <a:pPr algn="l" indent="0">
              <a:lnSpc>
                <a:spcPct val="120000"/>
              </a:lnSpc>
              <a:defRPr/>
            </a:pPr>
            <a:r>
              <a:rPr lang="en"/>
              <a:t/>
            </a:r>
            <a:r>
              <a:rPr lang="en-US" sz="2100" b="true">
                <a:solidFill>
                  <a:srgbClr val="8B9337"/>
                </a:solidFill>
                <a:latin typeface="Ubuntu"/>
              </a:rPr>
              <a:t>Program Overview</a:t>
            </a:r>
            <a:endParaRPr lang="en-US" sz="1100"/>
          </a:p>
        </p:txBody>
      </p:sp>
      <p:sp>
        <p:nvSpPr>
          <p:cNvPr name="TextBox 6" id="6"/>
          <p:cNvSpPr txBox="true"/>
          <p:nvPr/>
        </p:nvSpPr>
        <p:spPr>
          <a:xfrm>
            <a:off x="4724400" y="3022600"/>
            <a:ext cx="3048000" cy="317500"/>
          </a:xfrm>
          <a:prstGeom prst="rect">
            <a:avLst/>
          </a:prstGeom>
          <a:solidFill>
            <a:srgbClr val="000000">
              <a:alpha val="0"/>
            </a:srgbClr>
          </a:solidFill>
        </p:spPr>
        <p:txBody>
          <a:bodyPr anchor="ctr" rtlCol="false" rIns="0" lIns="0" tIns="0" bIns="0"/>
          <a:lstStyle/>
          <a:p>
            <a:pPr algn="l" indent="0">
              <a:lnSpc>
                <a:spcPct val="120000"/>
              </a:lnSpc>
              <a:defRPr/>
            </a:pPr>
            <a:r>
              <a:rPr lang="en"/>
              <a:t/>
            </a:r>
            <a:r>
              <a:rPr lang="en-US" sz="2100" b="true">
                <a:solidFill>
                  <a:srgbClr val="8B9337"/>
                </a:solidFill>
                <a:latin typeface="Ubuntu"/>
              </a:rPr>
              <a:t>Key Components</a:t>
            </a:r>
            <a:endParaRPr lang="en-US" sz="1100"/>
          </a:p>
        </p:txBody>
      </p:sp>
      <p:sp>
        <p:nvSpPr>
          <p:cNvPr name="TextBox 7" id="7"/>
          <p:cNvSpPr txBox="true"/>
          <p:nvPr/>
        </p:nvSpPr>
        <p:spPr>
          <a:xfrm>
            <a:off x="1092200" y="3594100"/>
            <a:ext cx="3048000" cy="2387600"/>
          </a:xfrm>
          <a:prstGeom prst="rect">
            <a:avLst/>
          </a:prstGeom>
          <a:solidFill>
            <a:srgbClr val="000000">
              <a:alpha val="0"/>
            </a:srgbClr>
          </a:solidFill>
        </p:spPr>
        <p:txBody>
          <a:bodyPr anchor="ctr" rtlCol="false" rIns="0" lIns="0" tIns="0" bIns="0"/>
          <a:lstStyle/>
          <a:p>
            <a:pPr algn="l" indent="0">
              <a:lnSpc>
                <a:spcPct val="150000"/>
              </a:lnSpc>
              <a:defRPr/>
            </a:pPr>
            <a:r>
              <a:rPr lang="en"/>
              <a:t/>
            </a:r>
            <a:r>
              <a:rPr lang="en-US" sz="1700" b="true">
                <a:solidFill>
                  <a:srgbClr val="072308"/>
                </a:solidFill>
                <a:latin typeface="Ubuntu"/>
              </a:rPr>
              <a:t>The Landscape Rescue program integrates outreach, lab work, and activities over 150 minutes for grades 9-12, focusing on ecological balance in drought-prone areas.</a:t>
            </a:r>
            <a:endParaRPr lang="en-US" sz="1100"/>
          </a:p>
        </p:txBody>
      </p:sp>
      <p:sp>
        <p:nvSpPr>
          <p:cNvPr name="TextBox 8" id="8"/>
          <p:cNvSpPr txBox="true"/>
          <p:nvPr/>
        </p:nvSpPr>
        <p:spPr>
          <a:xfrm>
            <a:off x="4724400" y="3594100"/>
            <a:ext cx="3048000" cy="2044700"/>
          </a:xfrm>
          <a:prstGeom prst="rect">
            <a:avLst/>
          </a:prstGeom>
          <a:solidFill>
            <a:srgbClr val="000000">
              <a:alpha val="0"/>
            </a:srgbClr>
          </a:solidFill>
        </p:spPr>
        <p:txBody>
          <a:bodyPr anchor="ctr" rtlCol="false" rIns="0" lIns="0" tIns="0" bIns="0"/>
          <a:lstStyle/>
          <a:p>
            <a:pPr algn="l" indent="0">
              <a:lnSpc>
                <a:spcPct val="150000"/>
              </a:lnSpc>
              <a:defRPr/>
            </a:pPr>
            <a:r>
              <a:rPr lang="en"/>
              <a:t/>
            </a:r>
            <a:r>
              <a:rPr lang="en-US" sz="1700" b="true">
                <a:solidFill>
                  <a:srgbClr val="072308"/>
                </a:solidFill>
                <a:latin typeface="Ubuntu"/>
              </a:rPr>
              <a:t>Includes outreach on Florida Friendly Landscaping, lab soil testing, and group analysis to recommend sustainable plants for drought conditions.</a:t>
            </a:r>
            <a:endParaRPr lang="en-US" sz="1100"/>
          </a:p>
        </p:txBody>
      </p:sp>
    </p:spTree>
  </p:cSld>
  <p:clrMapOvr>
    <a:masterClrMapping/>
  </p:clrMapOvr>
</p:sld>
</file>

<file path=ppt/slides/slide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AutoShape 2" id="2"/>
          <p:cNvSpPr/>
          <p:nvPr/>
        </p:nvSpPr>
        <p:spPr>
          <a:xfrm>
            <a:off x="0" y="0"/>
            <a:ext cx="14185900" cy="7975600"/>
          </a:xfrm>
          <a:prstGeom prst="rect">
            <a:avLst/>
          </a:prstGeom>
          <a:solidFill>
            <a:srgbClr val="EAF0E5">
              <a:alpha val="80000"/>
            </a:srgbClr>
          </a:solidFill>
        </p:spPr>
      </p:sp>
      <p:pic>
        <p:nvPicPr>
          <p:cNvPr name="Picture 3" id="3"/>
          <p:cNvPicPr>
            <a:picLocks noChangeAspect="true"/>
          </p:cNvPicPr>
          <p:nvPr/>
        </p:nvPicPr>
        <p:blipFill>
          <a:blip r:embed="rId2"/>
          <a:srcRect l="17000" r="17000"/>
          <a:stretch>
            <a:fillRect/>
          </a:stretch>
        </p:blipFill>
        <p:spPr>
          <a:xfrm>
            <a:off x="25400" y="12700"/>
            <a:ext cx="5283200" cy="7924800"/>
          </a:xfrm>
          <a:prstGeom prst="rect">
            <a:avLst/>
          </a:prstGeom>
        </p:spPr>
      </p:pic>
      <p:sp>
        <p:nvSpPr>
          <p:cNvPr name="TextBox 4" id="4"/>
          <p:cNvSpPr txBox="true"/>
          <p:nvPr/>
        </p:nvSpPr>
        <p:spPr>
          <a:xfrm>
            <a:off x="6121400" y="2387600"/>
            <a:ext cx="7226300" cy="635000"/>
          </a:xfrm>
          <a:prstGeom prst="rect">
            <a:avLst/>
          </a:prstGeom>
          <a:solidFill>
            <a:srgbClr val="000000">
              <a:alpha val="0"/>
            </a:srgbClr>
          </a:solidFill>
        </p:spPr>
        <p:txBody>
          <a:bodyPr anchor="ctr" rtlCol="false" rIns="0" lIns="0" tIns="0" bIns="0"/>
          <a:lstStyle/>
          <a:p>
            <a:pPr algn="l" indent="0">
              <a:lnSpc>
                <a:spcPct val="120000"/>
              </a:lnSpc>
              <a:defRPr/>
            </a:pPr>
            <a:r>
              <a:rPr lang="en"/>
              <a:t/>
            </a:r>
            <a:r>
              <a:rPr lang="en-US" sz="4200" b="true">
                <a:solidFill>
                  <a:srgbClr val="8B9337"/>
                </a:solidFill>
                <a:latin typeface="Ubuntu"/>
              </a:rPr>
              <a:t>Learning Objectives </a:t>
            </a:r>
            <a:endParaRPr lang="en-US" sz="1100"/>
          </a:p>
        </p:txBody>
      </p:sp>
      <p:sp>
        <p:nvSpPr>
          <p:cNvPr name="TextBox 5" id="5"/>
          <p:cNvSpPr txBox="true"/>
          <p:nvPr/>
        </p:nvSpPr>
        <p:spPr>
          <a:xfrm>
            <a:off x="6350000" y="3429000"/>
            <a:ext cx="6997700" cy="1358900"/>
          </a:xfrm>
          <a:prstGeom prst="rect">
            <a:avLst/>
          </a:prstGeom>
          <a:solidFill>
            <a:srgbClr val="000000">
              <a:alpha val="0"/>
            </a:srgbClr>
          </a:solidFill>
        </p:spPr>
        <p:txBody>
          <a:bodyPr anchor="ctr" rtlCol="false" rIns="0" lIns="0" tIns="0" bIns="0"/>
          <a:lstStyle/>
          <a:p>
            <a:pPr algn="l" indent="0">
              <a:lnSpc>
                <a:spcPct val="150000"/>
              </a:lnSpc>
              <a:defRPr/>
            </a:pPr>
            <a:r>
              <a:rPr lang="en"/>
              <a:t/>
            </a:r>
            <a:r>
              <a:rPr lang="en-US" sz="1700" b="true">
                <a:solidFill>
                  <a:srgbClr val="072308"/>
                </a:solidFill>
                <a:latin typeface="Ubuntu"/>
              </a:rPr>
              <a:t>Predict how unsuitable plant choices negatively affect environmental systems.Analyze a drought prone landscape scenario and identify biodiversity loss factors.Select native/Florida-friendly plants that promote sustainability.</a:t>
            </a:r>
            <a:endParaRPr lang="en-US" sz="1100"/>
          </a:p>
        </p:txBody>
      </p:sp>
    </p:spTree>
  </p:cSld>
  <p:clrMapOvr>
    <a:masterClrMapping/>
  </p:clrMapOvr>
</p:sld>
</file>

<file path=ppt/slides/slide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AutoShape 2" id="2"/>
          <p:cNvSpPr/>
          <p:nvPr/>
        </p:nvSpPr>
        <p:spPr>
          <a:xfrm>
            <a:off x="0" y="0"/>
            <a:ext cx="14185900" cy="7975600"/>
          </a:xfrm>
          <a:prstGeom prst="rect">
            <a:avLst/>
          </a:prstGeom>
          <a:solidFill>
            <a:srgbClr val="EAF0E5">
              <a:alpha val="80000"/>
            </a:srgbClr>
          </a:solidFill>
        </p:spPr>
      </p:sp>
      <p:pic>
        <p:nvPicPr>
          <p:cNvPr name="Picture 3" id="3"/>
          <p:cNvPicPr>
            <a:picLocks noChangeAspect="true"/>
          </p:cNvPicPr>
          <p:nvPr/>
        </p:nvPicPr>
        <p:blipFill>
          <a:blip r:embed="rId2"/>
          <a:srcRect l="0" r="0"/>
          <a:stretch>
            <a:fillRect/>
          </a:stretch>
        </p:blipFill>
        <p:spPr>
          <a:xfrm>
            <a:off x="1092200" y="2832100"/>
            <a:ext cx="4876800" cy="2743200"/>
          </a:xfrm>
          <a:prstGeom prst="rect">
            <a:avLst/>
          </a:prstGeom>
        </p:spPr>
      </p:pic>
      <p:pic>
        <p:nvPicPr>
          <p:cNvPr name="Picture 4" id="4"/>
          <p:cNvPicPr>
            <a:picLocks noChangeAspect="true"/>
          </p:cNvPicPr>
          <p:nvPr/>
        </p:nvPicPr>
        <p:blipFill>
          <a:blip r:embed="rId3"/>
          <a:srcRect l="0" r="0"/>
          <a:stretch>
            <a:fillRect/>
          </a:stretch>
        </p:blipFill>
        <p:spPr>
          <a:xfrm>
            <a:off x="7366000" y="2832100"/>
            <a:ext cx="4876800" cy="2743200"/>
          </a:xfrm>
          <a:prstGeom prst="rect">
            <a:avLst/>
          </a:prstGeom>
        </p:spPr>
      </p:pic>
      <p:sp>
        <p:nvSpPr>
          <p:cNvPr name="TextBox 5" id="5"/>
          <p:cNvSpPr txBox="true"/>
          <p:nvPr/>
        </p:nvSpPr>
        <p:spPr>
          <a:xfrm>
            <a:off x="825500" y="558800"/>
            <a:ext cx="12534900" cy="571500"/>
          </a:xfrm>
          <a:prstGeom prst="rect">
            <a:avLst/>
          </a:prstGeom>
          <a:solidFill>
            <a:srgbClr val="000000">
              <a:alpha val="0"/>
            </a:srgbClr>
          </a:solidFill>
        </p:spPr>
        <p:txBody>
          <a:bodyPr anchor="ctr" rtlCol="false" rIns="0" lIns="0" tIns="0" bIns="0"/>
          <a:lstStyle/>
          <a:p>
            <a:pPr algn="l" indent="0">
              <a:lnSpc>
                <a:spcPct val="120000"/>
              </a:lnSpc>
              <a:defRPr/>
            </a:pPr>
            <a:r>
              <a:rPr lang="en"/>
              <a:t/>
            </a:r>
            <a:r>
              <a:rPr lang="en-US" sz="3600" b="true">
                <a:solidFill>
                  <a:srgbClr val="000000"/>
                </a:solidFill>
                <a:latin typeface="Ubuntu"/>
              </a:rPr>
              <a:t> </a:t>
            </a:r>
            <a:r>
              <a:rPr lang="en-US" sz="3600" b="true">
                <a:solidFill>
                  <a:srgbClr val="000000"/>
                </a:solidFill>
                <a:latin typeface="Ubuntu"/>
              </a:rPr>
              <a:t>Standards:  SC.912.L.17.8/SC.912.L.17.20</a:t>
            </a:r>
            <a:endParaRPr lang="en-US" sz="1100"/>
          </a:p>
        </p:txBody>
      </p:sp>
      <p:sp>
        <p:nvSpPr>
          <p:cNvPr name="TextBox 6" id="6"/>
          <p:cNvSpPr txBox="true"/>
          <p:nvPr/>
        </p:nvSpPr>
        <p:spPr>
          <a:xfrm>
            <a:off x="825500" y="1676400"/>
            <a:ext cx="12534900" cy="571500"/>
          </a:xfrm>
          <a:prstGeom prst="rect">
            <a:avLst/>
          </a:prstGeom>
          <a:solidFill>
            <a:srgbClr val="000000">
              <a:alpha val="0"/>
            </a:srgbClr>
          </a:solidFill>
        </p:spPr>
        <p:txBody>
          <a:bodyPr anchor="ctr" rtlCol="false" rIns="0" lIns="0" tIns="0" bIns="0"/>
          <a:lstStyle/>
          <a:p>
            <a:pPr algn="l" indent="0">
              <a:lnSpc>
                <a:spcPct val="120000"/>
              </a:lnSpc>
              <a:defRPr/>
            </a:pPr>
            <a:r>
              <a:rPr lang="en"/>
              <a:t/>
            </a:r>
            <a:r>
              <a:rPr lang="en-US" sz="3600" b="true">
                <a:solidFill>
                  <a:srgbClr val="000000"/>
                </a:solidFill>
                <a:latin typeface="Ubuntu"/>
              </a:rPr>
              <a:t>Intended Learning Outcomes</a:t>
            </a:r>
            <a:endParaRPr lang="en-US" sz="1100"/>
          </a:p>
        </p:txBody>
      </p:sp>
      <p:sp>
        <p:nvSpPr>
          <p:cNvPr name="TextBox 7" id="7"/>
          <p:cNvSpPr txBox="true"/>
          <p:nvPr/>
        </p:nvSpPr>
        <p:spPr>
          <a:xfrm>
            <a:off x="1092200" y="5803900"/>
            <a:ext cx="5702300" cy="266700"/>
          </a:xfrm>
          <a:prstGeom prst="rect">
            <a:avLst/>
          </a:prstGeom>
          <a:solidFill>
            <a:srgbClr val="000000">
              <a:alpha val="0"/>
            </a:srgbClr>
          </a:solidFill>
        </p:spPr>
        <p:txBody>
          <a:bodyPr anchor="ctr" rtlCol="false" rIns="0" lIns="0" tIns="0" bIns="0"/>
          <a:lstStyle/>
          <a:p>
            <a:pPr algn="l" indent="0">
              <a:lnSpc>
                <a:spcPct val="120000"/>
              </a:lnSpc>
              <a:defRPr/>
            </a:pPr>
            <a:r>
              <a:rPr lang="en"/>
              <a:t/>
            </a:r>
            <a:r>
              <a:rPr lang="en-US" sz="1800" b="true">
                <a:solidFill>
                  <a:srgbClr val="8B9337"/>
                </a:solidFill>
                <a:latin typeface="Ubuntu"/>
              </a:rPr>
              <a:t>Impact of Invasive Species on Ecosystems</a:t>
            </a:r>
            <a:endParaRPr lang="en-US" sz="1100"/>
          </a:p>
        </p:txBody>
      </p:sp>
      <p:sp>
        <p:nvSpPr>
          <p:cNvPr name="TextBox 8" id="8"/>
          <p:cNvSpPr txBox="true"/>
          <p:nvPr/>
        </p:nvSpPr>
        <p:spPr>
          <a:xfrm>
            <a:off x="7366000" y="5803900"/>
            <a:ext cx="5702300" cy="266700"/>
          </a:xfrm>
          <a:prstGeom prst="rect">
            <a:avLst/>
          </a:prstGeom>
          <a:solidFill>
            <a:srgbClr val="000000">
              <a:alpha val="0"/>
            </a:srgbClr>
          </a:solidFill>
        </p:spPr>
        <p:txBody>
          <a:bodyPr anchor="ctr" rtlCol="false" rIns="0" lIns="0" tIns="0" bIns="0"/>
          <a:lstStyle/>
          <a:p>
            <a:pPr algn="l" indent="0">
              <a:lnSpc>
                <a:spcPct val="120000"/>
              </a:lnSpc>
              <a:defRPr/>
            </a:pPr>
            <a:r>
              <a:rPr lang="en"/>
              <a:t/>
            </a:r>
            <a:r>
              <a:rPr lang="en-US" sz="1800" b="true">
                <a:solidFill>
                  <a:srgbClr val="8B9337"/>
                </a:solidFill>
                <a:latin typeface="Ubuntu"/>
              </a:rPr>
              <a:t>Student Learning and Action Outcomes</a:t>
            </a:r>
            <a:endParaRPr lang="en-US" sz="1100"/>
          </a:p>
        </p:txBody>
      </p:sp>
      <p:sp>
        <p:nvSpPr>
          <p:cNvPr name="TextBox 9" id="9"/>
          <p:cNvSpPr txBox="true"/>
          <p:nvPr/>
        </p:nvSpPr>
        <p:spPr>
          <a:xfrm>
            <a:off x="1092200" y="6286500"/>
            <a:ext cx="5702300" cy="584200"/>
          </a:xfrm>
          <a:prstGeom prst="rect">
            <a:avLst/>
          </a:prstGeom>
          <a:solidFill>
            <a:srgbClr val="000000">
              <a:alpha val="0"/>
            </a:srgbClr>
          </a:solidFill>
        </p:spPr>
        <p:txBody>
          <a:bodyPr anchor="ctr" rtlCol="false" rIns="0" lIns="0" tIns="0" bIns="0"/>
          <a:lstStyle/>
          <a:p>
            <a:pPr algn="l" indent="0">
              <a:lnSpc>
                <a:spcPct val="150000"/>
              </a:lnSpc>
              <a:defRPr/>
            </a:pPr>
            <a:r>
              <a:rPr lang="en"/>
              <a:t/>
            </a:r>
            <a:r>
              <a:rPr lang="en-US" sz="1500" b="true">
                <a:solidFill>
                  <a:srgbClr val="072308"/>
                </a:solidFill>
                <a:latin typeface="Ubuntu"/>
              </a:rPr>
              <a:t>Invasive plant species disrupt ecosystems and reduce biodiversity, affecting ecological balance.</a:t>
            </a:r>
            <a:endParaRPr lang="en-US" sz="1100"/>
          </a:p>
        </p:txBody>
      </p:sp>
      <p:sp>
        <p:nvSpPr>
          <p:cNvPr name="TextBox 10" id="10"/>
          <p:cNvSpPr txBox="true"/>
          <p:nvPr/>
        </p:nvSpPr>
        <p:spPr>
          <a:xfrm>
            <a:off x="7366000" y="6286500"/>
            <a:ext cx="5702300" cy="876300"/>
          </a:xfrm>
          <a:prstGeom prst="rect">
            <a:avLst/>
          </a:prstGeom>
          <a:solidFill>
            <a:srgbClr val="000000">
              <a:alpha val="0"/>
            </a:srgbClr>
          </a:solidFill>
        </p:spPr>
        <p:txBody>
          <a:bodyPr anchor="ctr" rtlCol="false" rIns="0" lIns="0" tIns="0" bIns="0"/>
          <a:lstStyle/>
          <a:p>
            <a:pPr algn="l" indent="0">
              <a:lnSpc>
                <a:spcPct val="150000"/>
              </a:lnSpc>
              <a:defRPr/>
            </a:pPr>
            <a:r>
              <a:rPr lang="en"/>
              <a:t/>
            </a:r>
            <a:r>
              <a:rPr lang="en-US" sz="1500" b="true">
                <a:solidFill>
                  <a:srgbClr val="072308"/>
                </a:solidFill>
                <a:latin typeface="Ubuntu"/>
              </a:rPr>
              <a:t>Students evaluate site conditions and recommend native/Florida friendly drought-tolerant plants to promote sustainable landscaping.</a:t>
            </a:r>
            <a:endParaRPr lang="en-US" sz="1100"/>
          </a:p>
        </p:txBody>
      </p:sp>
    </p:spTree>
  </p:cSld>
  <p:clrMapOvr>
    <a:masterClrMapping/>
  </p:clrMapOvr>
</p:sld>
</file>

<file path=ppt/slides/slide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AutoShape 2" id="2"/>
          <p:cNvSpPr/>
          <p:nvPr/>
        </p:nvSpPr>
        <p:spPr>
          <a:xfrm>
            <a:off x="0" y="0"/>
            <a:ext cx="14185900" cy="7975600"/>
          </a:xfrm>
          <a:prstGeom prst="rect">
            <a:avLst/>
          </a:prstGeom>
          <a:solidFill>
            <a:srgbClr val="EAF0E5">
              <a:alpha val="80000"/>
            </a:srgbClr>
          </a:solidFill>
        </p:spPr>
      </p:sp>
      <p:pic>
        <p:nvPicPr>
          <p:cNvPr name="Picture 3" id="3"/>
          <p:cNvPicPr>
            <a:picLocks noChangeAspect="true"/>
          </p:cNvPicPr>
          <p:nvPr/>
        </p:nvPicPr>
        <p:blipFill>
          <a:blip r:embed="rId2"/>
          <a:srcRect l="17000" r="17000"/>
          <a:stretch>
            <a:fillRect/>
          </a:stretch>
        </p:blipFill>
        <p:spPr>
          <a:xfrm>
            <a:off x="25400" y="12700"/>
            <a:ext cx="5283200" cy="7924800"/>
          </a:xfrm>
          <a:prstGeom prst="rect">
            <a:avLst/>
          </a:prstGeom>
        </p:spPr>
      </p:pic>
      <p:sp>
        <p:nvSpPr>
          <p:cNvPr name="TextBox 4" id="4"/>
          <p:cNvSpPr txBox="true"/>
          <p:nvPr/>
        </p:nvSpPr>
        <p:spPr>
          <a:xfrm>
            <a:off x="6121400" y="1066800"/>
            <a:ext cx="7226300" cy="635000"/>
          </a:xfrm>
          <a:prstGeom prst="rect">
            <a:avLst/>
          </a:prstGeom>
          <a:solidFill>
            <a:srgbClr val="000000">
              <a:alpha val="0"/>
            </a:srgbClr>
          </a:solidFill>
        </p:spPr>
        <p:txBody>
          <a:bodyPr anchor="ctr" rtlCol="false" rIns="0" lIns="0" tIns="0" bIns="0"/>
          <a:lstStyle/>
          <a:p>
            <a:pPr algn="l" indent="0">
              <a:lnSpc>
                <a:spcPct val="120000"/>
              </a:lnSpc>
              <a:defRPr/>
            </a:pPr>
            <a:r>
              <a:rPr lang="en"/>
              <a:t/>
            </a:r>
            <a:r>
              <a:rPr lang="en-US" sz="4200" b="true">
                <a:solidFill>
                  <a:srgbClr val="8B9337"/>
                </a:solidFill>
                <a:latin typeface="Ubuntu"/>
              </a:rPr>
              <a:t>Schedule Layout</a:t>
            </a:r>
            <a:endParaRPr lang="en-US" sz="1100"/>
          </a:p>
        </p:txBody>
      </p:sp>
      <p:sp>
        <p:nvSpPr>
          <p:cNvPr name="TextBox 5" id="5"/>
          <p:cNvSpPr txBox="true"/>
          <p:nvPr/>
        </p:nvSpPr>
        <p:spPr>
          <a:xfrm>
            <a:off x="6121400" y="1701800"/>
            <a:ext cx="7226300" cy="1282700"/>
          </a:xfrm>
          <a:prstGeom prst="rect">
            <a:avLst/>
          </a:prstGeom>
          <a:solidFill>
            <a:srgbClr val="000000">
              <a:alpha val="0"/>
            </a:srgbClr>
          </a:solidFill>
        </p:spPr>
        <p:txBody>
          <a:bodyPr anchor="ctr" rtlCol="false" rIns="0" lIns="0" tIns="0" bIns="0"/>
          <a:lstStyle/>
          <a:p>
            <a:pPr algn="l" indent="0">
              <a:lnSpc>
                <a:spcPct val="120000"/>
              </a:lnSpc>
              <a:defRPr/>
            </a:pPr>
            <a:r>
              <a:rPr lang="en"/>
              <a:t/>
            </a:r>
            <a:r>
              <a:rPr lang="en-US" sz="4200" b="true">
                <a:solidFill>
                  <a:srgbClr val="8B9337"/>
                </a:solidFill>
                <a:latin typeface="Ubuntu"/>
              </a:rPr>
              <a:t>Day 1: Introduction and Site Analysis</a:t>
            </a:r>
            <a:endParaRPr lang="en-US" sz="1100"/>
          </a:p>
        </p:txBody>
      </p:sp>
      <p:sp>
        <p:nvSpPr>
          <p:cNvPr name="TextBox 6" id="6"/>
          <p:cNvSpPr txBox="true"/>
          <p:nvPr/>
        </p:nvSpPr>
        <p:spPr>
          <a:xfrm>
            <a:off x="6400800" y="3670300"/>
            <a:ext cx="3048000" cy="635000"/>
          </a:xfrm>
          <a:prstGeom prst="rect">
            <a:avLst/>
          </a:prstGeom>
          <a:solidFill>
            <a:srgbClr val="000000">
              <a:alpha val="0"/>
            </a:srgbClr>
          </a:solidFill>
        </p:spPr>
        <p:txBody>
          <a:bodyPr anchor="ctr" rtlCol="false" rIns="0" lIns="0" tIns="0" bIns="0"/>
          <a:lstStyle/>
          <a:p>
            <a:pPr algn="l" indent="0">
              <a:lnSpc>
                <a:spcPct val="120000"/>
              </a:lnSpc>
              <a:defRPr/>
            </a:pPr>
            <a:r>
              <a:rPr lang="en"/>
              <a:t/>
            </a:r>
            <a:r>
              <a:rPr lang="en-US" sz="2100" b="true">
                <a:solidFill>
                  <a:srgbClr val="8B9337"/>
                </a:solidFill>
                <a:latin typeface="Ubuntu"/>
              </a:rPr>
              <a:t>Introduction to FFL Principle #1</a:t>
            </a:r>
            <a:endParaRPr lang="en-US" sz="1100"/>
          </a:p>
        </p:txBody>
      </p:sp>
      <p:sp>
        <p:nvSpPr>
          <p:cNvPr name="TextBox 7" id="7"/>
          <p:cNvSpPr txBox="true"/>
          <p:nvPr/>
        </p:nvSpPr>
        <p:spPr>
          <a:xfrm>
            <a:off x="10020300" y="3670300"/>
            <a:ext cx="3048000" cy="952500"/>
          </a:xfrm>
          <a:prstGeom prst="rect">
            <a:avLst/>
          </a:prstGeom>
          <a:solidFill>
            <a:srgbClr val="000000">
              <a:alpha val="0"/>
            </a:srgbClr>
          </a:solidFill>
        </p:spPr>
        <p:txBody>
          <a:bodyPr anchor="ctr" rtlCol="false" rIns="0" lIns="0" tIns="0" bIns="0"/>
          <a:lstStyle/>
          <a:p>
            <a:pPr algn="l" indent="0">
              <a:lnSpc>
                <a:spcPct val="120000"/>
              </a:lnSpc>
              <a:defRPr/>
            </a:pPr>
            <a:r>
              <a:rPr lang="en"/>
              <a:t/>
            </a:r>
            <a:r>
              <a:rPr lang="en-US" sz="2100" b="true">
                <a:solidFill>
                  <a:srgbClr val="8B9337"/>
                </a:solidFill>
                <a:latin typeface="Ubuntu"/>
              </a:rPr>
              <a:t>Site Analysis and Environmental Assessment</a:t>
            </a:r>
            <a:endParaRPr lang="en-US" sz="1100"/>
          </a:p>
        </p:txBody>
      </p:sp>
      <p:sp>
        <p:nvSpPr>
          <p:cNvPr name="TextBox 8" id="8"/>
          <p:cNvSpPr txBox="true"/>
          <p:nvPr/>
        </p:nvSpPr>
        <p:spPr>
          <a:xfrm>
            <a:off x="6400800" y="4572000"/>
            <a:ext cx="3048000" cy="2044700"/>
          </a:xfrm>
          <a:prstGeom prst="rect">
            <a:avLst/>
          </a:prstGeom>
          <a:solidFill>
            <a:srgbClr val="000000">
              <a:alpha val="0"/>
            </a:srgbClr>
          </a:solidFill>
        </p:spPr>
        <p:txBody>
          <a:bodyPr anchor="ctr" rtlCol="false" rIns="0" lIns="0" tIns="0" bIns="0"/>
          <a:lstStyle/>
          <a:p>
            <a:pPr algn="l" indent="0">
              <a:lnSpc>
                <a:spcPct val="150000"/>
              </a:lnSpc>
              <a:defRPr/>
            </a:pPr>
            <a:r>
              <a:rPr lang="en"/>
              <a:t/>
            </a:r>
            <a:r>
              <a:rPr lang="en-US" sz="1700" b="true">
                <a:solidFill>
                  <a:srgbClr val="072308"/>
                </a:solidFill>
                <a:latin typeface="Ubuntu"/>
              </a:rPr>
              <a:t>Day 1 begins with a lesson on the Florida Friendly Landscaping Principle #1: 'Right Plant, Right Place,' covering key sustainability concepts and vocabulary.</a:t>
            </a:r>
            <a:endParaRPr lang="en-US" sz="1100"/>
          </a:p>
        </p:txBody>
      </p:sp>
      <p:sp>
        <p:nvSpPr>
          <p:cNvPr name="TextBox 9" id="9"/>
          <p:cNvSpPr txBox="true"/>
          <p:nvPr/>
        </p:nvSpPr>
        <p:spPr>
          <a:xfrm>
            <a:off x="10020300" y="4889500"/>
            <a:ext cx="3048000" cy="1701800"/>
          </a:xfrm>
          <a:prstGeom prst="rect">
            <a:avLst/>
          </a:prstGeom>
          <a:solidFill>
            <a:srgbClr val="000000">
              <a:alpha val="0"/>
            </a:srgbClr>
          </a:solidFill>
        </p:spPr>
        <p:txBody>
          <a:bodyPr anchor="ctr" rtlCol="false" rIns="0" lIns="0" tIns="0" bIns="0"/>
          <a:lstStyle/>
          <a:p>
            <a:pPr algn="l" indent="0">
              <a:lnSpc>
                <a:spcPct val="150000"/>
              </a:lnSpc>
              <a:defRPr/>
            </a:pPr>
            <a:r>
              <a:rPr lang="en"/>
              <a:t/>
            </a:r>
            <a:r>
              <a:rPr lang="en-US" sz="1700" b="true">
                <a:solidFill>
                  <a:srgbClr val="072308"/>
                </a:solidFill>
                <a:latin typeface="Ubuntu"/>
              </a:rPr>
              <a:t>Students visit a drought-prone campus site, analyze environmental factors, and gather data to guide plant selection decisions.</a:t>
            </a:r>
            <a:endParaRPr lang="en-US" sz="1100"/>
          </a:p>
        </p:txBody>
      </p:sp>
    </p:spTree>
  </p:cSld>
  <p:clrMapOvr>
    <a:masterClrMapping/>
  </p:clrMapOvr>
</p:sld>
</file>

<file path=ppt/slides/slide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AutoShape 2" id="2"/>
          <p:cNvSpPr/>
          <p:nvPr/>
        </p:nvSpPr>
        <p:spPr>
          <a:xfrm>
            <a:off x="0" y="0"/>
            <a:ext cx="14185900" cy="7975600"/>
          </a:xfrm>
          <a:prstGeom prst="rect">
            <a:avLst/>
          </a:prstGeom>
          <a:solidFill>
            <a:srgbClr val="EAF0E5">
              <a:alpha val="80000"/>
            </a:srgbClr>
          </a:solidFill>
        </p:spPr>
      </p:sp>
      <p:pic>
        <p:nvPicPr>
          <p:cNvPr name="Picture 3" id="3"/>
          <p:cNvPicPr>
            <a:picLocks noChangeAspect="true"/>
          </p:cNvPicPr>
          <p:nvPr/>
        </p:nvPicPr>
        <p:blipFill>
          <a:blip r:embed="rId2"/>
          <a:srcRect l="1000" r="1000"/>
          <a:stretch>
            <a:fillRect/>
          </a:stretch>
        </p:blipFill>
        <p:spPr>
          <a:xfrm>
            <a:off x="825500" y="2832100"/>
            <a:ext cx="6235700" cy="1892300"/>
          </a:xfrm>
          <a:prstGeom prst="rect">
            <a:avLst/>
          </a:prstGeom>
        </p:spPr>
      </p:pic>
      <p:pic>
        <p:nvPicPr>
          <p:cNvPr name="Picture 4" id="4"/>
          <p:cNvPicPr>
            <a:picLocks noChangeAspect="true"/>
          </p:cNvPicPr>
          <p:nvPr/>
        </p:nvPicPr>
        <p:blipFill>
          <a:blip r:embed="rId2"/>
          <a:srcRect l="1000" r="1000"/>
          <a:stretch>
            <a:fillRect/>
          </a:stretch>
        </p:blipFill>
        <p:spPr>
          <a:xfrm>
            <a:off x="7099300" y="2832100"/>
            <a:ext cx="6235700" cy="1892300"/>
          </a:xfrm>
          <a:prstGeom prst="rect">
            <a:avLst/>
          </a:prstGeom>
        </p:spPr>
      </p:pic>
      <p:sp>
        <p:nvSpPr>
          <p:cNvPr name="TextBox 5" id="5"/>
          <p:cNvSpPr txBox="true"/>
          <p:nvPr/>
        </p:nvSpPr>
        <p:spPr>
          <a:xfrm>
            <a:off x="825500" y="1790700"/>
            <a:ext cx="12534900" cy="635000"/>
          </a:xfrm>
          <a:prstGeom prst="rect">
            <a:avLst/>
          </a:prstGeom>
          <a:solidFill>
            <a:srgbClr val="000000">
              <a:alpha val="0"/>
            </a:srgbClr>
          </a:solidFill>
        </p:spPr>
        <p:txBody>
          <a:bodyPr anchor="ctr" rtlCol="false" rIns="0" lIns="0" tIns="0" bIns="0"/>
          <a:lstStyle/>
          <a:p>
            <a:pPr algn="l" indent="0">
              <a:lnSpc>
                <a:spcPct val="120000"/>
              </a:lnSpc>
              <a:defRPr/>
            </a:pPr>
            <a:r>
              <a:rPr lang="en"/>
              <a:t/>
            </a:r>
            <a:r>
              <a:rPr lang="en-US" sz="4200" b="true">
                <a:solidFill>
                  <a:srgbClr val="8B9337"/>
                </a:solidFill>
                <a:latin typeface="Ubuntu"/>
              </a:rPr>
              <a:t>Day 2: Soil Sampling and Analysis</a:t>
            </a:r>
            <a:endParaRPr lang="en-US" sz="1100"/>
          </a:p>
        </p:txBody>
      </p:sp>
      <p:sp>
        <p:nvSpPr>
          <p:cNvPr name="TextBox 6" id="6"/>
          <p:cNvSpPr txBox="true"/>
          <p:nvPr/>
        </p:nvSpPr>
        <p:spPr>
          <a:xfrm>
            <a:off x="1054100" y="4089400"/>
            <a:ext cx="5803900" cy="317500"/>
          </a:xfrm>
          <a:prstGeom prst="rect">
            <a:avLst/>
          </a:prstGeom>
          <a:solidFill>
            <a:srgbClr val="000000">
              <a:alpha val="0"/>
            </a:srgbClr>
          </a:solidFill>
        </p:spPr>
        <p:txBody>
          <a:bodyPr anchor="ctr" rtlCol="false" rIns="0" lIns="0" tIns="0" bIns="0"/>
          <a:lstStyle/>
          <a:p>
            <a:pPr algn="l" indent="0">
              <a:lnSpc>
                <a:spcPct val="120000"/>
              </a:lnSpc>
              <a:defRPr/>
            </a:pPr>
            <a:r>
              <a:rPr lang="en"/>
              <a:t/>
            </a:r>
            <a:r>
              <a:rPr lang="en-US" sz="2100" b="true">
                <a:solidFill>
                  <a:srgbClr val="8B9337"/>
                </a:solidFill>
                <a:latin typeface="Ubuntu"/>
              </a:rPr>
              <a:t>Soil Sampling Procedure</a:t>
            </a:r>
            <a:endParaRPr lang="en-US" sz="1100"/>
          </a:p>
        </p:txBody>
      </p:sp>
      <p:sp>
        <p:nvSpPr>
          <p:cNvPr name="TextBox 7" id="7"/>
          <p:cNvSpPr txBox="true"/>
          <p:nvPr/>
        </p:nvSpPr>
        <p:spPr>
          <a:xfrm>
            <a:off x="7315200" y="4089400"/>
            <a:ext cx="5803900" cy="317500"/>
          </a:xfrm>
          <a:prstGeom prst="rect">
            <a:avLst/>
          </a:prstGeom>
          <a:solidFill>
            <a:srgbClr val="000000">
              <a:alpha val="0"/>
            </a:srgbClr>
          </a:solidFill>
        </p:spPr>
        <p:txBody>
          <a:bodyPr anchor="ctr" rtlCol="false" rIns="0" lIns="0" tIns="0" bIns="0"/>
          <a:lstStyle/>
          <a:p>
            <a:pPr algn="l" indent="0">
              <a:lnSpc>
                <a:spcPct val="120000"/>
              </a:lnSpc>
              <a:defRPr/>
            </a:pPr>
            <a:r>
              <a:rPr lang="en"/>
              <a:t/>
            </a:r>
            <a:r>
              <a:rPr lang="en-US" sz="2100" b="true">
                <a:solidFill>
                  <a:srgbClr val="8B9337"/>
                </a:solidFill>
                <a:latin typeface="Ubuntu"/>
              </a:rPr>
              <a:t>Soil Analysis Overview</a:t>
            </a:r>
            <a:endParaRPr lang="en-US" sz="1100"/>
          </a:p>
        </p:txBody>
      </p:sp>
      <p:sp>
        <p:nvSpPr>
          <p:cNvPr name="TextBox 8" id="8"/>
          <p:cNvSpPr txBox="true"/>
          <p:nvPr/>
        </p:nvSpPr>
        <p:spPr>
          <a:xfrm>
            <a:off x="3886200" y="3124200"/>
            <a:ext cx="228600" cy="330200"/>
          </a:xfrm>
          <a:prstGeom prst="rect">
            <a:avLst/>
          </a:prstGeom>
          <a:solidFill>
            <a:srgbClr val="000000">
              <a:alpha val="0"/>
            </a:srgbClr>
          </a:solidFill>
        </p:spPr>
        <p:txBody>
          <a:bodyPr anchor="ctr" rtlCol="false" rIns="0" lIns="0" tIns="0" bIns="0"/>
          <a:lstStyle/>
          <a:p>
            <a:pPr algn="ctr" indent="0">
              <a:lnSpc>
                <a:spcPct val="150000"/>
              </a:lnSpc>
              <a:defRPr/>
            </a:pPr>
            <a:r>
              <a:rPr lang="en"/>
              <a:t/>
            </a:r>
            <a:r>
              <a:rPr lang="en-US" sz="1700" b="true">
                <a:solidFill>
                  <a:srgbClr val="072308"/>
                </a:solidFill>
                <a:latin typeface="Ubuntu"/>
              </a:rPr>
              <a:t>1</a:t>
            </a:r>
            <a:endParaRPr lang="en-US" sz="1100"/>
          </a:p>
        </p:txBody>
      </p:sp>
      <p:sp>
        <p:nvSpPr>
          <p:cNvPr name="TextBox 9" id="9"/>
          <p:cNvSpPr txBox="true"/>
          <p:nvPr/>
        </p:nvSpPr>
        <p:spPr>
          <a:xfrm>
            <a:off x="1054100" y="4660900"/>
            <a:ext cx="5803900" cy="1016000"/>
          </a:xfrm>
          <a:prstGeom prst="rect">
            <a:avLst/>
          </a:prstGeom>
          <a:solidFill>
            <a:srgbClr val="000000">
              <a:alpha val="0"/>
            </a:srgbClr>
          </a:solidFill>
        </p:spPr>
        <p:txBody>
          <a:bodyPr anchor="ctr" rtlCol="false" rIns="0" lIns="0" tIns="0" bIns="0"/>
          <a:lstStyle/>
          <a:p>
            <a:pPr algn="l" indent="0">
              <a:lnSpc>
                <a:spcPct val="150000"/>
              </a:lnSpc>
              <a:defRPr/>
            </a:pPr>
            <a:r>
              <a:rPr lang="en"/>
              <a:t/>
            </a:r>
            <a:r>
              <a:rPr lang="en-US" sz="1700" b="true">
                <a:solidFill>
                  <a:srgbClr val="072308"/>
                </a:solidFill>
                <a:latin typeface="Ubuntu"/>
              </a:rPr>
              <a:t>Collect soil samples from the site using gloves and sampling bags to ensure contamination-free collection.</a:t>
            </a:r>
            <a:endParaRPr lang="en-US" sz="1100"/>
          </a:p>
        </p:txBody>
      </p:sp>
      <p:sp>
        <p:nvSpPr>
          <p:cNvPr name="TextBox 10" id="10"/>
          <p:cNvSpPr txBox="true"/>
          <p:nvPr/>
        </p:nvSpPr>
        <p:spPr>
          <a:xfrm>
            <a:off x="10160000" y="3124200"/>
            <a:ext cx="228600" cy="330200"/>
          </a:xfrm>
          <a:prstGeom prst="rect">
            <a:avLst/>
          </a:prstGeom>
          <a:solidFill>
            <a:srgbClr val="000000">
              <a:alpha val="0"/>
            </a:srgbClr>
          </a:solidFill>
        </p:spPr>
        <p:txBody>
          <a:bodyPr anchor="ctr" rtlCol="false" rIns="0" lIns="0" tIns="0" bIns="0"/>
          <a:lstStyle/>
          <a:p>
            <a:pPr algn="ctr" indent="0">
              <a:lnSpc>
                <a:spcPct val="150000"/>
              </a:lnSpc>
              <a:defRPr/>
            </a:pPr>
            <a:r>
              <a:rPr lang="en"/>
              <a:t/>
            </a:r>
            <a:r>
              <a:rPr lang="en-US" sz="1700" b="true">
                <a:solidFill>
                  <a:srgbClr val="072308"/>
                </a:solidFill>
                <a:latin typeface="Ubuntu"/>
              </a:rPr>
              <a:t>2</a:t>
            </a:r>
            <a:endParaRPr lang="en-US" sz="1100"/>
          </a:p>
        </p:txBody>
      </p:sp>
      <p:sp>
        <p:nvSpPr>
          <p:cNvPr name="TextBox 11" id="11"/>
          <p:cNvSpPr txBox="true"/>
          <p:nvPr/>
        </p:nvSpPr>
        <p:spPr>
          <a:xfrm>
            <a:off x="7315200" y="4660900"/>
            <a:ext cx="5803900" cy="1016000"/>
          </a:xfrm>
          <a:prstGeom prst="rect">
            <a:avLst/>
          </a:prstGeom>
          <a:solidFill>
            <a:srgbClr val="000000">
              <a:alpha val="0"/>
            </a:srgbClr>
          </a:solidFill>
        </p:spPr>
        <p:txBody>
          <a:bodyPr anchor="ctr" rtlCol="false" rIns="0" lIns="0" tIns="0" bIns="0"/>
          <a:lstStyle/>
          <a:p>
            <a:pPr algn="l" indent="0">
              <a:lnSpc>
                <a:spcPct val="150000"/>
              </a:lnSpc>
              <a:defRPr/>
            </a:pPr>
            <a:r>
              <a:rPr lang="en"/>
              <a:t/>
            </a:r>
            <a:r>
              <a:rPr lang="en-US" sz="1700" b="true">
                <a:solidFill>
                  <a:srgbClr val="072308"/>
                </a:solidFill>
                <a:latin typeface="Ubuntu"/>
              </a:rPr>
              <a:t>Perform soil pH and texture tests using field methods and lab materials to assess site conditions for plant selection.</a:t>
            </a:r>
            <a:endParaRPr lang="en-US" sz="1100"/>
          </a:p>
        </p:txBody>
      </p:sp>
    </p:spTree>
  </p:cSld>
  <p:clrMapOvr>
    <a:masterClrMapping/>
  </p:clrMapOvr>
</p:sld>
</file>

<file path=ppt/slides/slide7.xml><?xml version="1.0" encoding="utf-8"?>
<p:sld xmlns:p="http://schemas.openxmlformats.org/presentationml/2006/main" xmlns:a="http://schemas.openxmlformats.org/draw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AutoShape 2" id="2"/>
          <p:cNvSpPr/>
          <p:nvPr/>
        </p:nvSpPr>
        <p:spPr>
          <a:xfrm>
            <a:off x="0" y="0"/>
            <a:ext cx="14185900" cy="7975600"/>
          </a:xfrm>
          <a:prstGeom prst="rect">
            <a:avLst/>
          </a:prstGeom>
          <a:solidFill>
            <a:srgbClr val="EAF0E5">
              <a:alpha val="80000"/>
            </a:srgbClr>
          </a:solidFill>
        </p:spPr>
      </p:sp>
      <p:sp>
        <p:nvSpPr>
          <p:cNvPr name="TextBox 3" id="3"/>
          <p:cNvSpPr txBox="true"/>
          <p:nvPr/>
        </p:nvSpPr>
        <p:spPr>
          <a:xfrm>
            <a:off x="825500" y="3111500"/>
            <a:ext cx="12534900" cy="635000"/>
          </a:xfrm>
          <a:prstGeom prst="rect">
            <a:avLst/>
          </a:prstGeom>
          <a:solidFill>
            <a:srgbClr val="000000">
              <a:alpha val="0"/>
            </a:srgbClr>
          </a:solidFill>
        </p:spPr>
        <p:txBody>
          <a:bodyPr anchor="ctr" rtlCol="false" rIns="0" lIns="0" tIns="0" bIns="0"/>
          <a:lstStyle/>
          <a:p>
            <a:pPr algn="l" indent="0">
              <a:lnSpc>
                <a:spcPct val="120000"/>
              </a:lnSpc>
              <a:defRPr/>
            </a:pPr>
            <a:r>
              <a:rPr lang="en"/>
              <a:t/>
            </a:r>
            <a:r>
              <a:rPr lang="en-US" sz="4200" b="true">
                <a:solidFill>
                  <a:srgbClr val="8B9337"/>
                </a:solidFill>
                <a:latin typeface="Ubuntu"/>
              </a:rPr>
              <a:t>Day 3: Presentations and Reflection</a:t>
            </a:r>
            <a:endParaRPr lang="en-US" sz="1100"/>
          </a:p>
        </p:txBody>
      </p:sp>
      <p:sp>
        <p:nvSpPr>
          <p:cNvPr name="TextBox 4" id="4"/>
          <p:cNvSpPr txBox="true"/>
          <p:nvPr/>
        </p:nvSpPr>
        <p:spPr>
          <a:xfrm>
            <a:off x="1054100" y="4165600"/>
            <a:ext cx="12306300" cy="673100"/>
          </a:xfrm>
          <a:prstGeom prst="rect">
            <a:avLst/>
          </a:prstGeom>
          <a:solidFill>
            <a:srgbClr val="000000">
              <a:alpha val="0"/>
            </a:srgbClr>
          </a:solidFill>
        </p:spPr>
        <p:txBody>
          <a:bodyPr anchor="ctr" rtlCol="false" rIns="0" lIns="0" tIns="0" bIns="0"/>
          <a:lstStyle/>
          <a:p>
            <a:pPr algn="l" indent="0">
              <a:lnSpc>
                <a:spcPct val="150000"/>
              </a:lnSpc>
              <a:defRPr/>
            </a:pPr>
            <a:r>
              <a:rPr lang="en"/>
              <a:t/>
            </a:r>
            <a:r>
              <a:rPr lang="en-US" sz="1700" b="true">
                <a:solidFill>
                  <a:srgbClr val="072308"/>
                </a:solidFill>
                <a:latin typeface="Ubuntu"/>
              </a:rPr>
              <a:t>Identify plants using FFL Mobile App.Group presentation of 6 recommended plants.Justify choices with environmental data.Submit completed worksheet (Exit ticket).</a:t>
            </a:r>
            <a:endParaRPr lang="en-US" sz="1100"/>
          </a:p>
        </p:txBody>
      </p:sp>
    </p:spTree>
  </p:cSld>
  <p:clrMapOvr>
    <a:masterClrMapping/>
  </p:clrMapOvr>
</p:sld>
</file>

<file path=ppt/slides/slide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AutoShape 2" id="2"/>
          <p:cNvSpPr/>
          <p:nvPr/>
        </p:nvSpPr>
        <p:spPr>
          <a:xfrm>
            <a:off x="0" y="0"/>
            <a:ext cx="14185900" cy="7975600"/>
          </a:xfrm>
          <a:prstGeom prst="rect">
            <a:avLst/>
          </a:prstGeom>
          <a:solidFill>
            <a:srgbClr val="EAF0E5">
              <a:alpha val="80000"/>
            </a:srgbClr>
          </a:solidFill>
        </p:spPr>
      </p:sp>
      <p:pic>
        <p:nvPicPr>
          <p:cNvPr name="Picture 3" id="3"/>
          <p:cNvPicPr>
            <a:picLocks noChangeAspect="true"/>
          </p:cNvPicPr>
          <p:nvPr/>
        </p:nvPicPr>
        <p:blipFill>
          <a:blip r:embed="rId2"/>
          <a:srcRect t="1000" b="1000"/>
          <a:stretch>
            <a:fillRect/>
          </a:stretch>
        </p:blipFill>
        <p:spPr>
          <a:xfrm>
            <a:off x="1092200" y="2946400"/>
            <a:ext cx="5676900" cy="3187700"/>
          </a:xfrm>
          <a:prstGeom prst="rect">
            <a:avLst/>
          </a:prstGeom>
        </p:spPr>
      </p:pic>
      <p:sp>
        <p:nvSpPr>
          <p:cNvPr name="TextBox 4" id="4"/>
          <p:cNvSpPr txBox="true"/>
          <p:nvPr/>
        </p:nvSpPr>
        <p:spPr>
          <a:xfrm>
            <a:off x="1092200" y="1562100"/>
            <a:ext cx="11976100" cy="571500"/>
          </a:xfrm>
          <a:prstGeom prst="rect">
            <a:avLst/>
          </a:prstGeom>
          <a:solidFill>
            <a:srgbClr val="000000">
              <a:alpha val="0"/>
            </a:srgbClr>
          </a:solidFill>
        </p:spPr>
        <p:txBody>
          <a:bodyPr anchor="ctr" rtlCol="false" rIns="0" lIns="0" tIns="0" bIns="0"/>
          <a:lstStyle/>
          <a:p>
            <a:pPr algn="l" indent="0">
              <a:lnSpc>
                <a:spcPct val="120000"/>
              </a:lnSpc>
              <a:defRPr/>
            </a:pPr>
            <a:r>
              <a:rPr lang="en"/>
              <a:t/>
            </a:r>
            <a:r>
              <a:rPr lang="en-US" sz="2100" b="true">
                <a:solidFill>
                  <a:srgbClr val="000000"/>
                </a:solidFill>
                <a:latin typeface="Ubuntu"/>
              </a:rPr>
              <a:t>Materials and Lab Protocols</a:t>
            </a:r>
            <a:endParaRPr lang="en-US" sz="1100"/>
          </a:p>
        </p:txBody>
      </p:sp>
      <p:sp>
        <p:nvSpPr>
          <p:cNvPr name="TextBox 5" id="5"/>
          <p:cNvSpPr txBox="true"/>
          <p:nvPr/>
        </p:nvSpPr>
        <p:spPr>
          <a:xfrm>
            <a:off x="7366000" y="4102100"/>
            <a:ext cx="5702300" cy="1701800"/>
          </a:xfrm>
          <a:prstGeom prst="rect">
            <a:avLst/>
          </a:prstGeom>
          <a:solidFill>
            <a:srgbClr val="000000">
              <a:alpha val="0"/>
            </a:srgbClr>
          </a:solidFill>
        </p:spPr>
        <p:txBody>
          <a:bodyPr anchor="ctr" rtlCol="false" rIns="0" lIns="0" tIns="0" bIns="0"/>
          <a:lstStyle/>
          <a:p>
            <a:pPr algn="l" indent="0">
              <a:lnSpc>
                <a:spcPct val="150000"/>
              </a:lnSpc>
              <a:defRPr/>
            </a:pPr>
            <a:r>
              <a:rPr lang="en"/>
              <a:t/>
            </a:r>
            <a:r>
              <a:rPr lang="en-US" sz="1700" b="true">
                <a:solidFill>
                  <a:srgbClr val="072308"/>
                </a:solidFill>
                <a:latin typeface="Ubuntu"/>
              </a:rPr>
              <a:t>Each student receives a worksheet to document site conditions, soil results, and plant selection aligned with Florida Friendly Landscaping principles, ensuring active participation and structured final presentations.</a:t>
            </a:r>
            <a:endParaRPr lang="en-US" sz="1100"/>
          </a:p>
        </p:txBody>
      </p:sp>
    </p:spTree>
  </p:cSld>
  <p:clrMapOvr>
    <a:masterClrMapping/>
  </p:clrMapOvr>
</p:sld>
</file>

<file path=ppt/slides/slide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AutoShape 2" id="2"/>
          <p:cNvSpPr/>
          <p:nvPr/>
        </p:nvSpPr>
        <p:spPr>
          <a:xfrm>
            <a:off x="0" y="0"/>
            <a:ext cx="14185900" cy="7975600"/>
          </a:xfrm>
          <a:prstGeom prst="rect">
            <a:avLst/>
          </a:prstGeom>
          <a:solidFill>
            <a:srgbClr val="EAF0E5">
              <a:alpha val="80000"/>
            </a:srgbClr>
          </a:solidFill>
        </p:spPr>
      </p:sp>
      <p:pic>
        <p:nvPicPr>
          <p:cNvPr name="Picture 3" id="3"/>
          <p:cNvPicPr>
            <a:picLocks noChangeAspect="true"/>
          </p:cNvPicPr>
          <p:nvPr/>
        </p:nvPicPr>
        <p:blipFill>
          <a:blip r:embed="rId2"/>
          <a:srcRect l="17000" r="17000"/>
          <a:stretch>
            <a:fillRect/>
          </a:stretch>
        </p:blipFill>
        <p:spPr>
          <a:xfrm>
            <a:off x="8851900" y="12700"/>
            <a:ext cx="5283200" cy="7924800"/>
          </a:xfrm>
          <a:prstGeom prst="rect">
            <a:avLst/>
          </a:prstGeom>
        </p:spPr>
      </p:pic>
      <p:sp>
        <p:nvSpPr>
          <p:cNvPr name="TextBox 4" id="4"/>
          <p:cNvSpPr txBox="true"/>
          <p:nvPr/>
        </p:nvSpPr>
        <p:spPr>
          <a:xfrm>
            <a:off x="825500" y="2946400"/>
            <a:ext cx="7226300" cy="635000"/>
          </a:xfrm>
          <a:prstGeom prst="rect">
            <a:avLst/>
          </a:prstGeom>
          <a:solidFill>
            <a:srgbClr val="000000">
              <a:alpha val="0"/>
            </a:srgbClr>
          </a:solidFill>
        </p:spPr>
        <p:txBody>
          <a:bodyPr anchor="ctr" rtlCol="false" rIns="0" lIns="0" tIns="0" bIns="0"/>
          <a:lstStyle/>
          <a:p>
            <a:pPr algn="l" indent="0">
              <a:lnSpc>
                <a:spcPct val="120000"/>
              </a:lnSpc>
              <a:defRPr/>
            </a:pPr>
            <a:r>
              <a:rPr lang="en"/>
              <a:t/>
            </a:r>
            <a:r>
              <a:rPr lang="en-US" sz="4200" b="true">
                <a:solidFill>
                  <a:srgbClr val="8B9337"/>
                </a:solidFill>
                <a:latin typeface="Ubuntu"/>
              </a:rPr>
              <a:t>Logistics and Coordination</a:t>
            </a:r>
            <a:endParaRPr lang="en-US" sz="1100"/>
          </a:p>
        </p:txBody>
      </p:sp>
      <p:sp>
        <p:nvSpPr>
          <p:cNvPr name="TextBox 5" id="5"/>
          <p:cNvSpPr txBox="true"/>
          <p:nvPr/>
        </p:nvSpPr>
        <p:spPr>
          <a:xfrm>
            <a:off x="1054100" y="3987800"/>
            <a:ext cx="6997700" cy="1016000"/>
          </a:xfrm>
          <a:prstGeom prst="rect">
            <a:avLst/>
          </a:prstGeom>
          <a:solidFill>
            <a:srgbClr val="000000">
              <a:alpha val="0"/>
            </a:srgbClr>
          </a:solidFill>
        </p:spPr>
        <p:txBody>
          <a:bodyPr anchor="ctr" rtlCol="false" rIns="0" lIns="0" tIns="0" bIns="0"/>
          <a:lstStyle/>
          <a:p>
            <a:pPr algn="l" indent="0">
              <a:lnSpc>
                <a:spcPct val="150000"/>
              </a:lnSpc>
              <a:defRPr/>
            </a:pPr>
            <a:r>
              <a:rPr lang="en"/>
              <a:t/>
            </a:r>
            <a:r>
              <a:rPr lang="en-US" sz="1700" b="true">
                <a:solidFill>
                  <a:srgbClr val="072308"/>
                </a:solidFill>
                <a:latin typeface="Ubuntu"/>
              </a:rPr>
              <a:t>Group Formation and Coordination : Groups consist of 4 students each, with a maximum of 7 groups. The instructor coordinates with the UF/IFAS Agent at the front office before the site visit. </a:t>
            </a:r>
            <a:endParaRPr lang="en-US" sz="110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>
  <dcterms:created xsi:type="dcterms:W3CDTF">2006-08-16T00:00:00Z</dcterms:created>
  <dcterms:modified xsi:type="dcterms:W3CDTF">2011-08-01T06:04:30Z</dcterms:modified>
  <cp:revision>1</cp:revision>
</cp:coreProperties>
</file>