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3D311-579B-0811-A50E-A02B2E83E495}" v="1154" dt="2025-07-17T00:46:48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2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62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2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39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32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7/16/2025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6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7/16/2025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20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7/16/2025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6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43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9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76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14" r:id="rId6"/>
    <p:sldLayoutId id="2147483710" r:id="rId7"/>
    <p:sldLayoutId id="2147483711" r:id="rId8"/>
    <p:sldLayoutId id="2147483712" r:id="rId9"/>
    <p:sldLayoutId id="2147483713" r:id="rId10"/>
    <p:sldLayoutId id="214748371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nlove.com/blog/why-be-responsible-in-our-use-of-fertilize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randview Display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455EB-A310-F4F4-FD89-B18381E89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40" t="9091" r="11052"/>
          <a:stretch>
            <a:fillRect/>
          </a:stretch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5DEC45B-BA77-21C0-3869-05DE7C923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705856"/>
            <a:ext cx="12192001" cy="1152144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615" y="5863030"/>
            <a:ext cx="7955280" cy="870008"/>
          </a:xfrm>
        </p:spPr>
        <p:txBody>
          <a:bodyPr anchor="ctr">
            <a:normAutofit fontScale="90000"/>
          </a:bodyPr>
          <a:lstStyle/>
          <a:p>
            <a:r>
              <a:rPr lang="en-US" sz="3600" dirty="0"/>
              <a:t>Gator Plan #3 Fertilize Appropriately CER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8323" y="5863030"/>
            <a:ext cx="3527062" cy="870008"/>
          </a:xfrm>
        </p:spPr>
        <p:txBody>
          <a:bodyPr anchor="ctr">
            <a:normAutofit/>
          </a:bodyPr>
          <a:lstStyle/>
          <a:p>
            <a:pPr algn="r"/>
            <a:r>
              <a:rPr lang="en-US" sz="1600" dirty="0"/>
              <a:t>J Maddaloni – PHS</a:t>
            </a:r>
            <a:endParaRPr lang="en-US" dirty="0"/>
          </a:p>
          <a:p>
            <a:pPr algn="r"/>
            <a:r>
              <a:rPr lang="en-US" sz="1600" dirty="0" err="1"/>
              <a:t>JUly</a:t>
            </a:r>
            <a:r>
              <a:rPr lang="en-US" sz="1600" dirty="0"/>
              <a:t> 18th, 2025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0A4642-D29D-0121-4C05-5A5559BC5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-560574" y="6281928"/>
            <a:ext cx="115214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96D5D-539C-7523-D5C4-64A76679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Learning Objectives; Guiding Questions; and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49917-3C07-344E-AD1F-5F127DD2D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448" y="2098736"/>
            <a:ext cx="10877560" cy="428805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To understand the process of how excess fertilizer can cause water pollution problems.</a:t>
            </a:r>
          </a:p>
          <a:p>
            <a:r>
              <a:rPr lang="en-US" dirty="0"/>
              <a:t>Q: What are the sources of water pollution?</a:t>
            </a:r>
          </a:p>
          <a:p>
            <a:r>
              <a:rPr lang="en-US" dirty="0"/>
              <a:t>Q: How does excess fertilizer cause water pollution?</a:t>
            </a:r>
          </a:p>
          <a:p>
            <a:r>
              <a:rPr lang="en-US" dirty="0"/>
              <a:t>Q; How do best practices prevent fertilizer pollution?</a:t>
            </a:r>
          </a:p>
          <a:p>
            <a:r>
              <a:rPr lang="en-US" dirty="0"/>
              <a:t>SC.912.L.17.10 - Diagram and explain the biogeochemical cycles.</a:t>
            </a:r>
          </a:p>
          <a:p>
            <a:r>
              <a:rPr lang="en-US" dirty="0"/>
              <a:t>SC.912.L.17.11 - Evaluate the costs and benefits of renewable and nonrenewable resources.</a:t>
            </a:r>
          </a:p>
          <a:p>
            <a:r>
              <a:rPr lang="en-US" dirty="0"/>
              <a:t>SC.912.L.17.16 - Discuss the large scale environmental impacts resulting from human activity.</a:t>
            </a:r>
          </a:p>
          <a:p>
            <a:r>
              <a:rPr lang="en-US" dirty="0"/>
              <a:t>SC.912.P.10.2 - Explore the Law of Conservation of Energy.</a:t>
            </a:r>
          </a:p>
          <a:p>
            <a:r>
              <a:rPr lang="en-US" dirty="0"/>
              <a:t>SC.912.N.1.1 - Define a problem based on a specific body of knowledge.</a:t>
            </a:r>
          </a:p>
        </p:txBody>
      </p:sp>
    </p:spTree>
    <p:extLst>
      <p:ext uri="{BB962C8B-B14F-4D97-AF65-F5344CB8AC3E}">
        <p14:creationId xmlns:p14="http://schemas.microsoft.com/office/powerpoint/2010/main" val="114573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FB5DF-7362-55E4-427D-17843752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Intended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2F846-308D-F0BC-9229-028EE4289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LEARN... sources of water pollution; fertilizer applications and consequences; and prevention of excess fertilizer application.</a:t>
            </a:r>
          </a:p>
          <a:p>
            <a:r>
              <a:rPr lang="en-US" dirty="0"/>
              <a:t>ACT... distinguish between point and non-point sources; explain water pollution from fertilizers; and explain some best management practices for fertilizer application.</a:t>
            </a:r>
          </a:p>
          <a:p>
            <a:r>
              <a:rPr lang="en-US" dirty="0"/>
              <a:t>ASSESSMENT... reviewing students' notes; reviewing students' article foldable; and evaluating students' CER  (Claim-Evidence-Reasoning)reports.</a:t>
            </a:r>
          </a:p>
        </p:txBody>
      </p:sp>
    </p:spTree>
    <p:extLst>
      <p:ext uri="{BB962C8B-B14F-4D97-AF65-F5344CB8AC3E}">
        <p14:creationId xmlns:p14="http://schemas.microsoft.com/office/powerpoint/2010/main" val="109206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4AB8-40A3-7D20-2A72-14B362426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ACDC7-14CF-8F0B-DCE2-9E688CE10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u="sng" dirty="0"/>
              <a:t>Part 1: Class Discussion of Topics</a:t>
            </a:r>
          </a:p>
          <a:p>
            <a:r>
              <a:rPr lang="en-US" dirty="0"/>
              <a:t>Film clips with note taking – pick two or three</a:t>
            </a:r>
          </a:p>
          <a:p>
            <a:r>
              <a:rPr lang="en-US" dirty="0"/>
              <a:t>T-Chart with pollution sources – point and nonpoint sources</a:t>
            </a:r>
          </a:p>
          <a:p>
            <a:r>
              <a:rPr lang="en-US" dirty="0"/>
              <a:t>Brainstorm "How does applied fertilizer enter our waterways?"</a:t>
            </a:r>
          </a:p>
          <a:p>
            <a:r>
              <a:rPr lang="en-US" dirty="0"/>
              <a:t>Venn Diagram – uses of fertilizer: differences between landscape and agriculture uses</a:t>
            </a:r>
          </a:p>
          <a:p>
            <a:r>
              <a:rPr lang="en-US" dirty="0"/>
              <a:t>Brainstorm "Why do we need to prevent fertilizer caused pollution?"</a:t>
            </a:r>
          </a:p>
        </p:txBody>
      </p:sp>
    </p:spTree>
    <p:extLst>
      <p:ext uri="{BB962C8B-B14F-4D97-AF65-F5344CB8AC3E}">
        <p14:creationId xmlns:p14="http://schemas.microsoft.com/office/powerpoint/2010/main" val="6820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B3648-B79B-1CD5-44D8-20871AD47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97C29-9B4D-F122-C2C4-9AD573EC3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u="sng" dirty="0"/>
              <a:t>Part 2: Article Reading and Notes</a:t>
            </a:r>
          </a:p>
          <a:p>
            <a:r>
              <a:rPr lang="en-US" dirty="0">
                <a:hlinkClick r:id="rId2"/>
              </a:rPr>
              <a:t>www.lawnlove.com/blog/why-be-responsible-in-our-use-of-fertilizer/</a:t>
            </a:r>
            <a:endParaRPr lang="en-US" dirty="0"/>
          </a:p>
          <a:p>
            <a:r>
              <a:rPr lang="en-US" dirty="0"/>
              <a:t>"Why do we have to be responsible in our use of fertilizer?"</a:t>
            </a:r>
          </a:p>
          <a:p>
            <a:r>
              <a:rPr lang="en-US" dirty="0"/>
              <a:t>Students make a 6-box foldable using the headings from the article. They read each section and pull out the main ideas to place in each box.</a:t>
            </a:r>
          </a:p>
          <a:p>
            <a:r>
              <a:rPr lang="en-US" dirty="0"/>
              <a:t>Teacher led class discussion at end of class will help students fill in the gaps if they missed the main ideas.</a:t>
            </a:r>
          </a:p>
        </p:txBody>
      </p:sp>
    </p:spTree>
    <p:extLst>
      <p:ext uri="{BB962C8B-B14F-4D97-AF65-F5344CB8AC3E}">
        <p14:creationId xmlns:p14="http://schemas.microsoft.com/office/powerpoint/2010/main" val="1658308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08C6-8E28-2791-27D5-3554CC94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A09B6-170D-D499-EFF5-6E1941863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u="sng" dirty="0"/>
              <a:t>Part 3: CER (Claim-Evidence-Reasoning) Report</a:t>
            </a:r>
          </a:p>
          <a:p>
            <a:r>
              <a:rPr lang="en-US" dirty="0"/>
              <a:t>Handout example for student directions.</a:t>
            </a:r>
          </a:p>
          <a:p>
            <a:r>
              <a:rPr lang="en-US" dirty="0"/>
              <a:t>Students will pick one of the questions/prompts to help them make a claim. Claim is one sentence.</a:t>
            </a:r>
          </a:p>
          <a:p>
            <a:r>
              <a:rPr lang="en-US" dirty="0"/>
              <a:t>Students will make a list of the Evidence that supports their claim. (5 pieces of evidence </a:t>
            </a:r>
            <a:r>
              <a:rPr lang="en-US"/>
              <a:t>minimum)</a:t>
            </a:r>
            <a:endParaRPr lang="en-US" dirty="0"/>
          </a:p>
          <a:p>
            <a:r>
              <a:rPr lang="en-US" dirty="0"/>
              <a:t>Students will pick their top 3 pieces of evidence to do their reasoning. (3 paragraphs) They will explain their evidence on how it supports their claim.</a:t>
            </a:r>
          </a:p>
        </p:txBody>
      </p:sp>
    </p:spTree>
    <p:extLst>
      <p:ext uri="{BB962C8B-B14F-4D97-AF65-F5344CB8AC3E}">
        <p14:creationId xmlns:p14="http://schemas.microsoft.com/office/powerpoint/2010/main" val="2975299330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DashVTI</vt:lpstr>
      <vt:lpstr>Gator Plan #3 Fertilize Appropriately CER</vt:lpstr>
      <vt:lpstr>Learning Objectives; Guiding Questions; and Standards</vt:lpstr>
      <vt:lpstr>Intended Outcomes</vt:lpstr>
      <vt:lpstr>Schedule Layout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287</cp:revision>
  <dcterms:created xsi:type="dcterms:W3CDTF">2025-07-16T23:44:36Z</dcterms:created>
  <dcterms:modified xsi:type="dcterms:W3CDTF">2025-07-17T00:49:19Z</dcterms:modified>
</cp:coreProperties>
</file>