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66" r:id="rId4"/>
    <p:sldId id="271" r:id="rId5"/>
    <p:sldId id="260" r:id="rId6"/>
    <p:sldId id="261" r:id="rId7"/>
    <p:sldId id="269" r:id="rId8"/>
    <p:sldId id="270" r:id="rId9"/>
    <p:sldId id="27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/>
    <p:restoredTop sz="94694"/>
  </p:normalViewPr>
  <p:slideViewPr>
    <p:cSldViewPr snapToGrid="0">
      <p:cViewPr varScale="1">
        <p:scale>
          <a:sx n="121" d="100"/>
          <a:sy n="121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1C08F-AE9A-B141-A75C-893A996208AD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A0B4C-26D4-9044-9006-D953F9F86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9C85-D14E-CF68-15FD-02489DCE8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81870-5658-1816-72BA-2DAA18C55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2F42B-D8A7-8152-E43D-5D7572EB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826F9-4559-9048-2DD8-D3F92D5D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364E9-C779-C426-0796-AAEB4296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4468-6C75-CEED-AD56-E68A1BFB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D78A5-138E-3880-6396-1BA009EC3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E8EAC-995F-242D-2B17-E23672C3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0047-5FC2-2A0B-B2A8-656C4B86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8A5B-1276-AC20-4E3B-4A3F1F7F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EFA47-A072-17EA-443B-211D7C7FA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28992-0A88-70B7-017F-680444C03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9637-AB3B-8253-57A6-516F664C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C7E6B-EFB5-EC55-B532-34B4F71C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2C7E2-383B-E109-BE37-CA404FCC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3112-1AAD-D39E-657F-9C049C1E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7547-8EB6-94D2-2D67-DA5020EF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3812-4DDD-56FF-F603-E6DE2204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14CF-2E91-D65A-967D-FB969694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F070-5541-6C86-323A-8102095E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1E45-4BF2-C70B-9FB1-BAEFBD0C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A93FD-3262-90F7-CF01-24480743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EED7D-DD96-3A24-3767-D65F12B1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AE2A-E120-02E6-1ABC-58EF1C65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588A-4534-6785-86CF-00763607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23D6-9969-C5EA-22D6-FA049F0F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2BC5-CE9F-22C7-F61E-E788D8F53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5BCE4-29F1-B465-D4A7-8AD871DD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5D684-C136-A953-DA24-E9DB7D24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DF022-5395-08A5-6BE4-7F3B7413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7726-DE9D-E28E-5F8E-3FA99AEF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6348-24D2-63FC-0857-CD85F263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0E87E-817C-3E24-E5FA-53192219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97816-6B1D-1122-F6CE-2C51D5EF2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1C711-C44E-07F0-6158-6B20B375E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86406-24E8-C82C-1E73-908DCC69B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8D0C3-D015-7D5E-570F-BD150CE3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50934-A8D1-6D11-C837-2E913A08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AA072-539F-4E1D-3A21-5FA000A4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8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2D0C-0427-D5DD-9CA3-EDF47E42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FF861-7641-0DE1-23F1-6B21DFCC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2F1FF-54EE-7849-3C1E-54650B0F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47644-F8C8-9558-FDC0-6AD3FA33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6DB6C-6DE7-BA81-9B83-775CC48C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E6940-806A-DC85-0D9C-567013B9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0D69D-4C67-4F5F-51A2-2D4D5153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1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AE70-21DB-45AB-61C6-13967E61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EA539-823A-2CB1-8E63-6F68D23C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75D6-163E-003D-DBC6-D2DFAEB80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8C9C9-BE4A-F87D-7BC5-A58F3327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77A8-10EB-0C56-EB7F-DCF312CD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19B40-B98A-C433-0891-DF159DC0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BC02-1D66-D6CC-F049-7C37AA97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4DD94-2F5C-2E0C-8A7B-00BB560DD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A5335-05B2-F34F-E548-FB7C8B20D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709EE-CDC5-328F-BBE7-1D598712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6230A-5029-8372-9183-500622D4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BEC71-94B5-DF03-22B0-5E738710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73651-4701-81C5-8A96-E1546058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B2D8-8583-3460-8F03-5F71116A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E770-E7D5-A25E-989D-569F141C1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A7DFD-2FD2-D44F-B90C-9138B5EDB05F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73EB4-6405-F2AA-B618-EE66E32B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EA95-1062-7CD9-112D-66CA2061B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AEEB4-7AC3-9A4F-99BD-7C5927C0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D62B-EDCD-1946-C455-08056AAD2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238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b="1" dirty="0"/>
              <a:t>Gatorplan 2025</a:t>
            </a:r>
            <a:br>
              <a:rPr lang="en-US" sz="4000" b="1" dirty="0"/>
            </a:br>
            <a:r>
              <a:rPr lang="en-US" sz="2800" b="1" dirty="0"/>
              <a:t>Florida Friendly Landscaping Program (FFL)</a:t>
            </a:r>
            <a:br>
              <a:rPr lang="en-US" sz="2800" b="1" dirty="0"/>
            </a:br>
            <a:br>
              <a:rPr lang="en-US" sz="4000" dirty="0"/>
            </a:br>
            <a:r>
              <a:rPr lang="en-US" sz="3200" dirty="0"/>
              <a:t>CPET</a:t>
            </a:r>
            <a:br>
              <a:rPr lang="en-US" sz="3200" dirty="0"/>
            </a:br>
            <a:r>
              <a:rPr lang="en-US" sz="3200" dirty="0"/>
              <a:t>University of Florida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0BEE7-F1AB-E188-6656-E07BCC9B0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52" y="4246285"/>
            <a:ext cx="11109434" cy="1776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b="1" dirty="0"/>
              <a:t>5E model lesson on Fertilizer application (Principle 3)</a:t>
            </a:r>
          </a:p>
          <a:p>
            <a:pPr>
              <a:spcBef>
                <a:spcPts val="600"/>
              </a:spcBef>
            </a:pPr>
            <a:r>
              <a:rPr lang="en-US" sz="1400" i="1" dirty="0"/>
              <a:t>Grade level 10-12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Time needed – 150 minutes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i="1" dirty="0"/>
              <a:t>Instructor – Sanil Nadar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i="1" dirty="0"/>
              <a:t>PK Yonge Developmental Research School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i="1" dirty="0"/>
              <a:t>University of Florida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pic>
        <p:nvPicPr>
          <p:cNvPr id="1026" name="Picture 2" descr="UF CPET">
            <a:extLst>
              <a:ext uri="{FF2B5EF4-FFF2-40B4-BE49-F238E27FC236}">
                <a16:creationId xmlns:a16="http://schemas.microsoft.com/office/drawing/2014/main" id="{66E515B4-F87B-2809-BDA2-B2FAF8301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27608" r="15352" b="36763"/>
          <a:stretch>
            <a:fillRect/>
          </a:stretch>
        </p:blipFill>
        <p:spPr bwMode="auto">
          <a:xfrm>
            <a:off x="9582912" y="5940973"/>
            <a:ext cx="2414016" cy="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8BAB-6759-4E08-7C79-0DE51CDB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7196-7512-9628-CAD4-86DCB6855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CPET staff</a:t>
            </a:r>
          </a:p>
          <a:p>
            <a:r>
              <a:rPr lang="en-US" dirty="0"/>
              <a:t>Presenters</a:t>
            </a:r>
          </a:p>
          <a:p>
            <a:r>
              <a:rPr lang="en-US" dirty="0"/>
              <a:t>UF/IFAS</a:t>
            </a:r>
          </a:p>
          <a:p>
            <a:r>
              <a:rPr lang="en-US" dirty="0"/>
              <a:t>Florida Museum of Natural History</a:t>
            </a:r>
          </a:p>
          <a:p>
            <a:r>
              <a:rPr lang="en-US" dirty="0"/>
              <a:t>Department of Biology, Environmental Engineering</a:t>
            </a:r>
          </a:p>
          <a:p>
            <a:r>
              <a:rPr lang="en-US" dirty="0"/>
              <a:t>College of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1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FCCDC-8CB8-9331-744D-5102E80CB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4CDA-CC47-7C28-5A66-CADABA38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572" y="194437"/>
            <a:ext cx="670822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FFL Principles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95AD5-20C7-973B-A06F-F069E0B622D5}"/>
              </a:ext>
            </a:extLst>
          </p:cNvPr>
          <p:cNvSpPr txBox="1"/>
          <p:nvPr/>
        </p:nvSpPr>
        <p:spPr>
          <a:xfrm>
            <a:off x="7810500" y="3635193"/>
            <a:ext cx="31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Stormwater 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74375C-D117-A17E-A8F9-BC3842828082}"/>
              </a:ext>
            </a:extLst>
          </p:cNvPr>
          <p:cNvSpPr txBox="1"/>
          <p:nvPr/>
        </p:nvSpPr>
        <p:spPr>
          <a:xfrm>
            <a:off x="1359777" y="3530521"/>
            <a:ext cx="2556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Fertilize appropriately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AA299-73E0-AE93-4888-82377096DD55}"/>
              </a:ext>
            </a:extLst>
          </p:cNvPr>
          <p:cNvSpPr txBox="1"/>
          <p:nvPr/>
        </p:nvSpPr>
        <p:spPr>
          <a:xfrm>
            <a:off x="1165334" y="4261128"/>
            <a:ext cx="384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Activity  - Fertilize smart</a:t>
            </a:r>
          </a:p>
          <a:p>
            <a:r>
              <a:rPr lang="en-US" dirty="0"/>
              <a:t>Target audience – High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7FED1-A51B-B771-258E-8F82C2A4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77" y="1866839"/>
            <a:ext cx="2417817" cy="160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3C10B5-9B29-0150-933B-E5C549C4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667" y="1900947"/>
            <a:ext cx="2510659" cy="1659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721C72-38E7-1219-57F8-23ACF691FD07}"/>
              </a:ext>
            </a:extLst>
          </p:cNvPr>
          <p:cNvSpPr txBox="1"/>
          <p:nvPr/>
        </p:nvSpPr>
        <p:spPr>
          <a:xfrm>
            <a:off x="6957848" y="4261127"/>
            <a:ext cx="510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Activity  - Stormwater SOS: Students on Solutions</a:t>
            </a:r>
          </a:p>
          <a:p>
            <a:r>
              <a:rPr lang="en-US" dirty="0"/>
              <a:t>Target audience – High school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AB9304-FB3A-A5B5-3DAB-8338F659F6CE}"/>
              </a:ext>
            </a:extLst>
          </p:cNvPr>
          <p:cNvCxnSpPr>
            <a:cxnSpLocks/>
          </p:cNvCxnSpPr>
          <p:nvPr/>
        </p:nvCxnSpPr>
        <p:spPr>
          <a:xfrm>
            <a:off x="5938345" y="1816791"/>
            <a:ext cx="0" cy="3543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CC8C-8644-3EA3-164B-C8CC36BD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28FF-81B2-7FB9-A73A-2B6D3C19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Lesson design – Inquiry-Based Science Teaching (5E Model</a:t>
            </a:r>
            <a:r>
              <a:rPr lang="en-US" sz="3200" baseline="30000" dirty="0"/>
              <a:t>1</a:t>
            </a:r>
            <a:r>
              <a:rPr lang="en-US" sz="32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461A9-C619-6C22-8A8E-21193DB24404}"/>
              </a:ext>
            </a:extLst>
          </p:cNvPr>
          <p:cNvSpPr txBox="1"/>
          <p:nvPr/>
        </p:nvSpPr>
        <p:spPr>
          <a:xfrm>
            <a:off x="287823" y="6389762"/>
            <a:ext cx="11616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 Duran, Lena Ballone, and Emilio Duran. "The 5E instructional model: A learning cycle approach for inquiry-based science teaching." Science Education Review 3.2 (2004): 49-58.</a:t>
            </a:r>
            <a:endParaRPr lang="en-US" sz="11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AB81B-E013-B6D1-DA94-CDC46E8F7354}"/>
              </a:ext>
            </a:extLst>
          </p:cNvPr>
          <p:cNvSpPr txBox="1"/>
          <p:nvPr/>
        </p:nvSpPr>
        <p:spPr>
          <a:xfrm>
            <a:off x="7283671" y="2107288"/>
            <a:ext cx="4384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Soil samples, Large coke bottles (1L)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Soil test kits (N, P, K, pH, Fe, Mg)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Fertilizer samples (synthetic and/or organic)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Measuring tools (spoons, scales)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Planting containers or trays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Watering cans or droppers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Runoff collection trays labeled "ponds”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Water quality test kits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Lab data sheets / Chromebooks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KWL charts, planning sheets, reflection pages etc.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B1193-3BA4-CA6B-E1A2-C7523D0AB275}"/>
              </a:ext>
            </a:extLst>
          </p:cNvPr>
          <p:cNvSpPr txBox="1"/>
          <p:nvPr/>
        </p:nvSpPr>
        <p:spPr>
          <a:xfrm>
            <a:off x="8412823" y="1622199"/>
            <a:ext cx="194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Material needed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BAA58-C77A-3162-5451-6B1631C2B5C8}"/>
              </a:ext>
            </a:extLst>
          </p:cNvPr>
          <p:cNvSpPr txBox="1"/>
          <p:nvPr/>
        </p:nvSpPr>
        <p:spPr>
          <a:xfrm>
            <a:off x="524204" y="2365512"/>
            <a:ext cx="63916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Learning Objectives: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dirty="0">
              <a:effectLst/>
            </a:endParaRPr>
          </a:p>
          <a:p>
            <a:pPr fontAlgn="base">
              <a:buFont typeface="+mj-lt"/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 the soil to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determine its nutrient content and identify if it requires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fertilizer.</a:t>
            </a:r>
          </a:p>
          <a:p>
            <a:pPr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Apply different amounts of fertilizer and observe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effect on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water that runs off.</a:t>
            </a: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Examine the data, create graphs, and interpret the results.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Change one part of the experiment and test a new idea.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Share your results and explain how to fertilize in a way that protects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6874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CB63-ACA8-4537-C1AF-974377204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D71D-047E-3400-DBAA-BAD073FA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59" y="16289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Lesson design – Inquiry-Based Science Teaching (5E Model</a:t>
            </a:r>
            <a:r>
              <a:rPr lang="en-US" sz="3200" baseline="30000" dirty="0"/>
              <a:t>1</a:t>
            </a:r>
            <a:r>
              <a:rPr lang="en-US" sz="32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E9AE6-37B9-CF8F-1E7D-678247D6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70" y="1341506"/>
            <a:ext cx="5680213" cy="4983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7F59F-8F44-DA10-72D1-C0805CCC388A}"/>
              </a:ext>
            </a:extLst>
          </p:cNvPr>
          <p:cNvSpPr txBox="1"/>
          <p:nvPr/>
        </p:nvSpPr>
        <p:spPr>
          <a:xfrm>
            <a:off x="8145517" y="1996966"/>
            <a:ext cx="3394842" cy="1661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Engage</a:t>
            </a:r>
            <a:r>
              <a:rPr lang="en-US" dirty="0"/>
              <a:t>- Introduce the problem of nutrient pollution and assess baseline soil nutrient levels.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1-minute news clip or photo of a Florida algal bloom or fish kill in the Indian River Lagoon or Tampa Bay.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Case study summary</a:t>
            </a:r>
            <a:r>
              <a:rPr lang="en-US" sz="1200" baseline="30000" dirty="0"/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BD7AF-117F-1E3A-BB26-3756502454EA}"/>
              </a:ext>
            </a:extLst>
          </p:cNvPr>
          <p:cNvSpPr txBox="1"/>
          <p:nvPr/>
        </p:nvSpPr>
        <p:spPr>
          <a:xfrm>
            <a:off x="287823" y="6001531"/>
            <a:ext cx="116163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Duran, Lena Ballone, and Emilio Duran. "The 5E instructional model: A learning cycle approach for inquiry-based science teaching." Science Education Review 3.2 (2004): 49-58.</a:t>
            </a:r>
          </a:p>
          <a:p>
            <a:pPr marL="228600" indent="-228600">
              <a:buAutoNum type="arabicPeriod"/>
            </a:pPr>
            <a:r>
              <a:rPr lang="en-US" sz="1100" dirty="0"/>
              <a:t>Heil, Cynthia Ann, and Amanda Lorraine Muni-Morgan. "Florida’s harmful algal bloom (HAB) problem: Escalating risks to human, environmental and economic health with climate change." </a:t>
            </a:r>
            <a:r>
              <a:rPr lang="en-US" sz="1100" i="1" dirty="0"/>
              <a:t>Frontiers in Ecology and Evolution</a:t>
            </a:r>
            <a:r>
              <a:rPr lang="en-US" sz="1100" dirty="0"/>
              <a:t> 9 (2021): 646080.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4745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1F99B-4E1C-7A89-F8A8-08FFDD41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728F-E488-BACF-2866-9DE90343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Lesson design – Inquiry-Based Science Teaching (5E Model)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7C24B-54D9-2D4B-FC0D-09DD9537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19" y="1503009"/>
            <a:ext cx="4700095" cy="4656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7937A-2A7F-C736-18E1-7C140FAF482D}"/>
              </a:ext>
            </a:extLst>
          </p:cNvPr>
          <p:cNvSpPr txBox="1"/>
          <p:nvPr/>
        </p:nvSpPr>
        <p:spPr>
          <a:xfrm>
            <a:off x="8145517" y="1996966"/>
            <a:ext cx="339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Engage</a:t>
            </a:r>
            <a:r>
              <a:rPr lang="en-US" dirty="0"/>
              <a:t>- Introduce the problem of nutrient pollution and assess baseline soil nutrient levels.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32318-08F3-4CA4-37BB-1BB4A86CBBA4}"/>
              </a:ext>
            </a:extLst>
          </p:cNvPr>
          <p:cNvSpPr txBox="1"/>
          <p:nvPr/>
        </p:nvSpPr>
        <p:spPr>
          <a:xfrm>
            <a:off x="8152086" y="3616458"/>
            <a:ext cx="3394842" cy="3016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Explore</a:t>
            </a:r>
            <a:r>
              <a:rPr lang="en-US" dirty="0"/>
              <a:t>- Apply varying amounts of fertilizer and simulate runoff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Allow students to investigate soil nutrient needs, simulate fertilization, and observe runoff effects.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In groups, students: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/>
              <a:t>Conduct baseline soil tests (N, P, K, Fe, Mg, pH)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/>
              <a:t>Plan and apply fertilizer to model plots (Control, Appropriate, Over-fertilized)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/>
              <a:t>Simulate rain events and runoff collection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/>
              <a:t>Test runoff for nitrates, phosphates, turbidity, and conductivity</a:t>
            </a:r>
          </a:p>
        </p:txBody>
      </p:sp>
      <p:pic>
        <p:nvPicPr>
          <p:cNvPr id="4098" name="Picture 2" descr="Soil Science Experiment">
            <a:extLst>
              <a:ext uri="{FF2B5EF4-FFF2-40B4-BE49-F238E27FC236}">
                <a16:creationId xmlns:a16="http://schemas.microsoft.com/office/drawing/2014/main" id="{BAA6B6A5-747C-F52B-E3B0-8584C91E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4" y="1283580"/>
            <a:ext cx="2746651" cy="15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A766D0-E909-3B91-CFC7-067ACBCC3A8B}"/>
              </a:ext>
            </a:extLst>
          </p:cNvPr>
          <p:cNvSpPr txBox="1"/>
          <p:nvPr/>
        </p:nvSpPr>
        <p:spPr>
          <a:xfrm>
            <a:off x="334750" y="2828571"/>
            <a:ext cx="2052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Orlando Science Museum</a:t>
            </a:r>
          </a:p>
        </p:txBody>
      </p:sp>
    </p:spTree>
    <p:extLst>
      <p:ext uri="{BB962C8B-B14F-4D97-AF65-F5344CB8AC3E}">
        <p14:creationId xmlns:p14="http://schemas.microsoft.com/office/powerpoint/2010/main" val="34348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E2543-4028-DDF0-D7C0-BD9905990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BEE7-1EFB-3397-D3DD-A76A00BF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82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/>
              <a:t>Lesson design – Inquiry-Based Science Teaching (5E Model)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D8F4A-923B-C63F-EDD5-398183A4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98" y="1399149"/>
            <a:ext cx="5196709" cy="478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3BA16-002E-6237-B31B-730A2AAF0B51}"/>
              </a:ext>
            </a:extLst>
          </p:cNvPr>
          <p:cNvSpPr txBox="1"/>
          <p:nvPr/>
        </p:nvSpPr>
        <p:spPr>
          <a:xfrm>
            <a:off x="8145517" y="1996966"/>
            <a:ext cx="339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Engage</a:t>
            </a:r>
            <a:r>
              <a:rPr lang="en-US" dirty="0"/>
              <a:t>- Introduce the problem of nutrient pollution and assess baseline soil nutrient levels.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8E944-187F-D396-C2B6-C0D86AB6C600}"/>
              </a:ext>
            </a:extLst>
          </p:cNvPr>
          <p:cNvSpPr txBox="1"/>
          <p:nvPr/>
        </p:nvSpPr>
        <p:spPr>
          <a:xfrm>
            <a:off x="8152086" y="3616458"/>
            <a:ext cx="33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Explore</a:t>
            </a:r>
            <a:r>
              <a:rPr lang="en-US" dirty="0"/>
              <a:t>- Apply varying amounts of fertilizer and simulate runoff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AFDD8-9554-B104-4725-83B799C08BDB}"/>
              </a:ext>
            </a:extLst>
          </p:cNvPr>
          <p:cNvSpPr txBox="1"/>
          <p:nvPr/>
        </p:nvSpPr>
        <p:spPr>
          <a:xfrm>
            <a:off x="8199383" y="4600012"/>
            <a:ext cx="3394842" cy="2000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Explain</a:t>
            </a:r>
            <a:r>
              <a:rPr lang="en-US" dirty="0"/>
              <a:t>- Test runoff water for indicators of eutrophication.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Student groups present findings from soil and runoff tests.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Teacher-led mini-lecture: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Explain nutrient cycles, eutrophication, and urban fertilizer runoff (Tampa Bay case study).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Discuss the </a:t>
            </a:r>
            <a:r>
              <a:rPr lang="en-US" sz="1100" b="1" dirty="0"/>
              <a:t>Florida Friendly Landscaping™ Principle #3</a:t>
            </a:r>
            <a:r>
              <a:rPr lang="en-US" sz="1100" dirty="0"/>
              <a:t> and regional fertilizer ordinances.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07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5536-0BF6-1D4D-44E7-321E0D17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DC3C-1666-B700-0E71-8D23D6A6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Lesson design – Inquiry-Based Science Teaching (5E Model)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80B41-090B-9F7E-909C-1B17CB4744A4}"/>
              </a:ext>
            </a:extLst>
          </p:cNvPr>
          <p:cNvSpPr txBox="1"/>
          <p:nvPr/>
        </p:nvSpPr>
        <p:spPr>
          <a:xfrm>
            <a:off x="8145517" y="1996966"/>
            <a:ext cx="339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Engage</a:t>
            </a:r>
            <a:r>
              <a:rPr lang="en-US" dirty="0"/>
              <a:t>- Introduce the problem of nutrient pollution and assess baseline soil nutrient levels.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B60B8-7D86-0378-5B84-DBE1F3EDA871}"/>
              </a:ext>
            </a:extLst>
          </p:cNvPr>
          <p:cNvSpPr txBox="1"/>
          <p:nvPr/>
        </p:nvSpPr>
        <p:spPr>
          <a:xfrm>
            <a:off x="8152086" y="3616458"/>
            <a:ext cx="33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Explore</a:t>
            </a:r>
            <a:r>
              <a:rPr lang="en-US" dirty="0"/>
              <a:t>- Apply varying amounts of fertilizer and simulate runoff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688A-3417-7941-1E76-F774024E8279}"/>
              </a:ext>
            </a:extLst>
          </p:cNvPr>
          <p:cNvSpPr txBox="1"/>
          <p:nvPr/>
        </p:nvSpPr>
        <p:spPr>
          <a:xfrm>
            <a:off x="8145517" y="5240306"/>
            <a:ext cx="33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Explain</a:t>
            </a:r>
            <a:r>
              <a:rPr lang="en-US" dirty="0"/>
              <a:t>- Test runoff water for indicators of eutrophication.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22563-4F24-1823-D96B-5EEC694D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41" y="1397349"/>
            <a:ext cx="5392245" cy="4853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B0821A-7861-F8AE-ED63-3C0F29615758}"/>
              </a:ext>
            </a:extLst>
          </p:cNvPr>
          <p:cNvSpPr txBox="1"/>
          <p:nvPr/>
        </p:nvSpPr>
        <p:spPr>
          <a:xfrm>
            <a:off x="360416" y="5137485"/>
            <a:ext cx="3394842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Elaborate</a:t>
            </a:r>
            <a:r>
              <a:rPr lang="en-US" dirty="0"/>
              <a:t>- Deepen investigation with a new variable or hypothesis. (Open Inquiry)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Modify variables (e.g., organic vs. synthetic fertilizer) and repeat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273704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46018-FB0B-29FB-C92A-D19EA286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E1BA-8447-9D23-1B6D-43386BD7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923331"/>
          </a:xfrm>
        </p:spPr>
        <p:txBody>
          <a:bodyPr>
            <a:normAutofit/>
          </a:bodyPr>
          <a:lstStyle/>
          <a:p>
            <a:r>
              <a:rPr lang="en-US" sz="3200" dirty="0"/>
              <a:t>Lesson design – Inquiry-Based Science Teaching (5E Model)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0C446-DA96-60AF-1658-F247E646E94F}"/>
              </a:ext>
            </a:extLst>
          </p:cNvPr>
          <p:cNvSpPr txBox="1"/>
          <p:nvPr/>
        </p:nvSpPr>
        <p:spPr>
          <a:xfrm>
            <a:off x="8145517" y="1996966"/>
            <a:ext cx="339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Engage</a:t>
            </a:r>
            <a:r>
              <a:rPr lang="en-US" dirty="0"/>
              <a:t>- Introduce the problem of nutrient pollution and assess baseline soil nutrient levels.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4A752-263A-EB90-E8D0-38B9BB4AF0E0}"/>
              </a:ext>
            </a:extLst>
          </p:cNvPr>
          <p:cNvSpPr txBox="1"/>
          <p:nvPr/>
        </p:nvSpPr>
        <p:spPr>
          <a:xfrm>
            <a:off x="8152086" y="3616458"/>
            <a:ext cx="33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Explore</a:t>
            </a:r>
            <a:r>
              <a:rPr lang="en-US" dirty="0"/>
              <a:t>- Apply varying amounts of fertilizer and simulate runoff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1A398-F166-F8F3-B074-63E84A5443A6}"/>
              </a:ext>
            </a:extLst>
          </p:cNvPr>
          <p:cNvSpPr txBox="1"/>
          <p:nvPr/>
        </p:nvSpPr>
        <p:spPr>
          <a:xfrm>
            <a:off x="8145517" y="5240306"/>
            <a:ext cx="33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Explain</a:t>
            </a:r>
            <a:r>
              <a:rPr lang="en-US" dirty="0"/>
              <a:t>- Test runoff water for indicators of eutrophication.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9D815-D699-CB41-B546-72907368924D}"/>
              </a:ext>
            </a:extLst>
          </p:cNvPr>
          <p:cNvSpPr txBox="1"/>
          <p:nvPr/>
        </p:nvSpPr>
        <p:spPr>
          <a:xfrm>
            <a:off x="250424" y="5137485"/>
            <a:ext cx="339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Elaborate</a:t>
            </a:r>
            <a:r>
              <a:rPr lang="en-US" dirty="0"/>
              <a:t>- Deepen investigation with a new variable or hypothesis. (Open Inquiry)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05A3F-EDB4-9B4F-5DCF-A2A078643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2" r="7850"/>
          <a:stretch>
            <a:fillRect/>
          </a:stretch>
        </p:blipFill>
        <p:spPr>
          <a:xfrm>
            <a:off x="3782860" y="1521206"/>
            <a:ext cx="4158642" cy="4832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55F5E9-D7D9-2FE0-2CF6-7E021E833E2F}"/>
              </a:ext>
            </a:extLst>
          </p:cNvPr>
          <p:cNvSpPr txBox="1"/>
          <p:nvPr/>
        </p:nvSpPr>
        <p:spPr>
          <a:xfrm>
            <a:off x="250424" y="2193318"/>
            <a:ext cx="3394842" cy="27699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Evaluate </a:t>
            </a:r>
            <a:r>
              <a:rPr lang="en-US" dirty="0"/>
              <a:t>- Analyze data, reflect, and demonstrate learning.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Group lab report with data tables, graphs, statistical analysis, and conclusions</a:t>
            </a:r>
          </a:p>
          <a:p>
            <a:endParaRPr lang="en-US" sz="1200" dirty="0"/>
          </a:p>
          <a:p>
            <a:r>
              <a:rPr lang="en-US" sz="1200" dirty="0"/>
              <a:t>Individual reflection answering: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did you learn about fertilizer’s role in water quality?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recommendations would you give to your community?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Short quiz: Nutrient cycles, runoff impacts, eutrophication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88938-ECFF-A658-642E-37B385CE9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E7A1-38E2-F179-8685-4DC55755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923331"/>
          </a:xfrm>
        </p:spPr>
        <p:txBody>
          <a:bodyPr>
            <a:normAutofit/>
          </a:bodyPr>
          <a:lstStyle/>
          <a:p>
            <a:r>
              <a:rPr lang="en-US" sz="3200" dirty="0"/>
              <a:t>Lesson design – Inquiry-Based Science Teaching (5E Model)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9A796-6769-DF1C-5FEF-8920D8033125}"/>
              </a:ext>
            </a:extLst>
          </p:cNvPr>
          <p:cNvSpPr txBox="1"/>
          <p:nvPr/>
        </p:nvSpPr>
        <p:spPr>
          <a:xfrm>
            <a:off x="8145517" y="1785303"/>
            <a:ext cx="339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Engage</a:t>
            </a:r>
            <a:r>
              <a:rPr lang="en-US" dirty="0"/>
              <a:t>- Introduce the problem of nutrient pollution and assess baseline soil nutrient levels.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C88B7-B69F-0A2C-9FD1-816E843C2376}"/>
              </a:ext>
            </a:extLst>
          </p:cNvPr>
          <p:cNvSpPr txBox="1"/>
          <p:nvPr/>
        </p:nvSpPr>
        <p:spPr>
          <a:xfrm>
            <a:off x="8152086" y="3616458"/>
            <a:ext cx="33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Explore</a:t>
            </a:r>
            <a:r>
              <a:rPr lang="en-US" dirty="0"/>
              <a:t>- Apply varying amounts of fertilizer and simulate runoff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198A7-8528-7118-404F-F76AE3D0943C}"/>
              </a:ext>
            </a:extLst>
          </p:cNvPr>
          <p:cNvSpPr txBox="1"/>
          <p:nvPr/>
        </p:nvSpPr>
        <p:spPr>
          <a:xfrm>
            <a:off x="8145517" y="5240306"/>
            <a:ext cx="339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Explain</a:t>
            </a:r>
            <a:r>
              <a:rPr lang="en-US" dirty="0"/>
              <a:t>- Test runoff water for indicators of eutrophication.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A53D9-2E13-C30F-48B9-4590AEE0432E}"/>
              </a:ext>
            </a:extLst>
          </p:cNvPr>
          <p:cNvSpPr txBox="1"/>
          <p:nvPr/>
        </p:nvSpPr>
        <p:spPr>
          <a:xfrm>
            <a:off x="250424" y="5137485"/>
            <a:ext cx="339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Elaborate</a:t>
            </a:r>
            <a:r>
              <a:rPr lang="en-US" dirty="0"/>
              <a:t>- Deepen investigation with a new variable or hypothesis. (Open Inquiry)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8E2F5-4217-5584-61E8-7E155198DC7D}"/>
              </a:ext>
            </a:extLst>
          </p:cNvPr>
          <p:cNvSpPr txBox="1"/>
          <p:nvPr/>
        </p:nvSpPr>
        <p:spPr>
          <a:xfrm>
            <a:off x="250424" y="1785304"/>
            <a:ext cx="3394842" cy="27699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Evaluate </a:t>
            </a:r>
            <a:r>
              <a:rPr lang="en-US" dirty="0"/>
              <a:t>- Analyze data, reflect, and demonstrate learning.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Group lab report with data tables, graphs, statistical analysis, and conclusions</a:t>
            </a:r>
          </a:p>
          <a:p>
            <a:endParaRPr lang="en-US" sz="1200" dirty="0"/>
          </a:p>
          <a:p>
            <a:r>
              <a:rPr lang="en-US" sz="1200" dirty="0"/>
              <a:t>Individual reflection answering: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did you learn about fertilizer’s role in water quality?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recommendations would you give to your community?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Short quiz: Nutrient cycles, runoff impacts, eutrophication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CD25F-3D38-102B-4F6A-9EB740BF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52" y="2458631"/>
            <a:ext cx="4054366" cy="2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45D71B-6D25-E544-A950-1940C06BE2E9}">
  <we:reference id="wa200006038" version="1.0.0.4" store="en-US" storeType="OMEX"/>
  <we:alternateReferences>
    <we:reference id="wa200006038" version="1.0.0.4" store="" storeType="OMEX"/>
  </we:alternateReferences>
  <we:properties>
    <we:property name="pptx_export_from_biorender" value="false"/>
    <we:property name="has-user-completed-add" value="tru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8906</TotalTime>
  <Words>920</Words>
  <Application>Microsoft Macintosh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Gatorplan 2025 Florida Friendly Landscaping Program (FFL)  CPET University of Florida</vt:lpstr>
      <vt:lpstr>FFL Principles</vt:lpstr>
      <vt:lpstr>Lesson design – Inquiry-Based Science Teaching (5E Model1)</vt:lpstr>
      <vt:lpstr>Lesson design – Inquiry-Based Science Teaching (5E Model1)</vt:lpstr>
      <vt:lpstr>Lesson design – Inquiry-Based Science Teaching (5E Model)</vt:lpstr>
      <vt:lpstr>Lesson design – Inquiry-Based Science Teaching (5E Model)</vt:lpstr>
      <vt:lpstr>Lesson design – Inquiry-Based Science Teaching (5E Model)</vt:lpstr>
      <vt:lpstr>Lesson design – Inquiry-Based Science Teaching (5E Model)</vt:lpstr>
      <vt:lpstr>Lesson design – Inquiry-Based Science Teaching (5E Model)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Sanil Nadar</dc:creator>
  <cp:lastModifiedBy>Sanil Nadar</cp:lastModifiedBy>
  <cp:revision>12</cp:revision>
  <dcterms:created xsi:type="dcterms:W3CDTF">2025-07-10T18:51:37Z</dcterms:created>
  <dcterms:modified xsi:type="dcterms:W3CDTF">2025-07-18T17:47:07Z</dcterms:modified>
</cp:coreProperties>
</file>