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8229600" cx="14630400"/>
  <p:notesSz cx="8229600" cy="14630400"/>
  <p:embeddedFontLst>
    <p:embeddedFont>
      <p:font typeface="Libre Baskerville"/>
      <p:regular r:id="rId14"/>
      <p:bold r:id="rId15"/>
      <p:italic r:id="rId16"/>
    </p:embeddedFont>
    <p:embeddedFont>
      <p:font typeface="DM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1" roundtripDataSignature="AMtx7mhldL6VJhXJnsoECK/WIIFR2p04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customschemas.google.com/relationships/presentationmetadata" Target="meta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LibreBaskerville-bold.fntdata"/><Relationship Id="rId14" Type="http://schemas.openxmlformats.org/officeDocument/2006/relationships/font" Target="fonts/LibreBaskerville-regular.fntdata"/><Relationship Id="rId17" Type="http://schemas.openxmlformats.org/officeDocument/2006/relationships/font" Target="fonts/DMSans-regular.fntdata"/><Relationship Id="rId16" Type="http://schemas.openxmlformats.org/officeDocument/2006/relationships/font" Target="fonts/LibreBaskerville-italic.fntdata"/><Relationship Id="rId5" Type="http://schemas.openxmlformats.org/officeDocument/2006/relationships/slide" Target="slides/slide1.xml"/><Relationship Id="rId19" Type="http://schemas.openxmlformats.org/officeDocument/2006/relationships/font" Target="fonts/DMSans-italic.fntdata"/><Relationship Id="rId6" Type="http://schemas.openxmlformats.org/officeDocument/2006/relationships/slide" Target="slides/slide2.xml"/><Relationship Id="rId18" Type="http://schemas.openxmlformats.org/officeDocument/2006/relationships/font" Target="fonts/DMSans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371850" y="1097275"/>
            <a:ext cx="5486650" cy="54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822950" y="6949425"/>
            <a:ext cx="6583675" cy="65836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" name="Google Shape;41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" name="Google Shape;49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04c6a2aa1_0_0:notes"/>
          <p:cNvSpPr/>
          <p:nvPr>
            <p:ph idx="2" type="sldImg"/>
          </p:nvPr>
        </p:nvSpPr>
        <p:spPr>
          <a:xfrm>
            <a:off x="1371850" y="1097275"/>
            <a:ext cx="5486700" cy="54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704c6a2aa1_0_0:notes"/>
          <p:cNvSpPr txBox="1"/>
          <p:nvPr>
            <p:ph idx="1" type="body"/>
          </p:nvPr>
        </p:nvSpPr>
        <p:spPr>
          <a:xfrm>
            <a:off x="822950" y="6949425"/>
            <a:ext cx="6583800" cy="658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1" name="Google Shape;71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3" name="Google Shape;83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9" name="Google Shape;139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4" name="Google Shape;154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5" name="Google Shape;175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" name="Google Shape;7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" name="Google Shape;9;p1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1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" name="Google Shape;15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1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1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1" name="Google Shape;3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1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1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image" Target="../media/image12.png"/><Relationship Id="rId7" Type="http://schemas.openxmlformats.org/officeDocument/2006/relationships/image" Target="../media/image7.png"/><Relationship Id="rId8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"/>
          <p:cNvSpPr/>
          <p:nvPr/>
        </p:nvSpPr>
        <p:spPr>
          <a:xfrm>
            <a:off x="6280190" y="1714326"/>
            <a:ext cx="7556400" cy="14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450"/>
              <a:buFont typeface="Libre Baskerville"/>
              <a:buNone/>
            </a:pPr>
            <a:r>
              <a:rPr b="0" i="0" lang="en-US" sz="4450" u="none" cap="none" strike="noStrike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The Power of Mulch: What's the Best Choice?</a:t>
            </a:r>
            <a:endParaRPr b="0" i="0" sz="44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1"/>
          <p:cNvSpPr/>
          <p:nvPr/>
        </p:nvSpPr>
        <p:spPr>
          <a:xfrm>
            <a:off x="6280200" y="3555831"/>
            <a:ext cx="7556400" cy="3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b="0" i="0" lang="en-US" sz="2050" u="none" cap="none" strike="noStrike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An interactive exploration of mulch types and their effectiveness for elementary and middle school students. This 120-minute program combines observation, experimentation, and discussion to understand Florida Friendly Landscaping principles.</a:t>
            </a:r>
            <a:endParaRPr b="0" i="0" sz="2050" u="none" cap="none" strike="noStrike">
              <a:solidFill>
                <a:srgbClr val="45424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t/>
            </a:r>
            <a:endParaRPr sz="2050">
              <a:solidFill>
                <a:srgbClr val="45424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20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D. Norton, </a:t>
            </a:r>
            <a:endParaRPr sz="2050">
              <a:solidFill>
                <a:srgbClr val="45424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20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Millennium</a:t>
            </a:r>
            <a:r>
              <a:rPr lang="en-US" sz="20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 Middle School Seminole County Public Schools (SCPS)</a:t>
            </a:r>
            <a:endParaRPr sz="2050">
              <a:solidFill>
                <a:srgbClr val="45424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"/>
          <p:cNvSpPr/>
          <p:nvPr/>
        </p:nvSpPr>
        <p:spPr>
          <a:xfrm>
            <a:off x="793790" y="1814751"/>
            <a:ext cx="5821204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450"/>
              <a:buFont typeface="Libre Baskerville"/>
              <a:buNone/>
            </a:pPr>
            <a:r>
              <a:rPr lang="en-US" sz="445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Learning Objectives</a:t>
            </a:r>
            <a:endParaRPr sz="4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2"/>
          <p:cNvSpPr/>
          <p:nvPr/>
        </p:nvSpPr>
        <p:spPr>
          <a:xfrm>
            <a:off x="793790" y="2977158"/>
            <a:ext cx="4196358" cy="2456617"/>
          </a:xfrm>
          <a:prstGeom prst="roundRect">
            <a:avLst>
              <a:gd fmla="val 3878" name="adj"/>
            </a:avLst>
          </a:prstGeom>
          <a:noFill/>
          <a:ln cap="flat" cmpd="sng" w="3047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2"/>
          <p:cNvSpPr/>
          <p:nvPr/>
        </p:nvSpPr>
        <p:spPr>
          <a:xfrm>
            <a:off x="1051084" y="3234452"/>
            <a:ext cx="368177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200"/>
              <a:buFont typeface="Libre Baskerville"/>
              <a:buNone/>
            </a:pPr>
            <a:r>
              <a:rPr lang="en-US" sz="22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Florida Friendly Landscaping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2"/>
          <p:cNvSpPr/>
          <p:nvPr/>
        </p:nvSpPr>
        <p:spPr>
          <a:xfrm>
            <a:off x="1051084" y="4079200"/>
            <a:ext cx="3681770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Understand the FFL principle of using mulch in sustainable gardening practices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2"/>
          <p:cNvSpPr/>
          <p:nvPr/>
        </p:nvSpPr>
        <p:spPr>
          <a:xfrm>
            <a:off x="5216962" y="2977158"/>
            <a:ext cx="4196358" cy="2456617"/>
          </a:xfrm>
          <a:prstGeom prst="roundRect">
            <a:avLst>
              <a:gd fmla="val 3878" name="adj"/>
            </a:avLst>
          </a:prstGeom>
          <a:noFill/>
          <a:ln cap="flat" cmpd="sng" w="3047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2"/>
          <p:cNvSpPr/>
          <p:nvPr/>
        </p:nvSpPr>
        <p:spPr>
          <a:xfrm>
            <a:off x="5474256" y="3234452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200"/>
              <a:buFont typeface="Libre Baskerville"/>
              <a:buNone/>
            </a:pPr>
            <a:r>
              <a:rPr lang="en-US" sz="22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Mulch Types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2"/>
          <p:cNvSpPr/>
          <p:nvPr/>
        </p:nvSpPr>
        <p:spPr>
          <a:xfrm>
            <a:off x="5474256" y="3724870"/>
            <a:ext cx="3681770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Identify different mulch options: pine needles, pine bark, rock/gravel, and homemade alternatives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9640133" y="2977158"/>
            <a:ext cx="4196358" cy="2456617"/>
          </a:xfrm>
          <a:prstGeom prst="roundRect">
            <a:avLst>
              <a:gd fmla="val 3878" name="adj"/>
            </a:avLst>
          </a:prstGeom>
          <a:noFill/>
          <a:ln cap="flat" cmpd="sng" w="3047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2"/>
          <p:cNvSpPr/>
          <p:nvPr/>
        </p:nvSpPr>
        <p:spPr>
          <a:xfrm>
            <a:off x="9897427" y="3234452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200"/>
              <a:buFont typeface="Libre Baskerville"/>
              <a:buNone/>
            </a:pPr>
            <a:r>
              <a:rPr lang="en-US" sz="22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Scientific Method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2"/>
          <p:cNvSpPr/>
          <p:nvPr/>
        </p:nvSpPr>
        <p:spPr>
          <a:xfrm>
            <a:off x="9897427" y="3724870"/>
            <a:ext cx="3681770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Investigate mulch effectiveness through controlled experimentation and data collection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2"/>
          <p:cNvSpPr/>
          <p:nvPr/>
        </p:nvSpPr>
        <p:spPr>
          <a:xfrm>
            <a:off x="793790" y="5688925"/>
            <a:ext cx="130428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Students will learn how mulch helps retain soil moisture, benefits plant health, and supports sustainable landscaping practices.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704c6a2aa1_0_0"/>
          <p:cNvSpPr txBox="1"/>
          <p:nvPr/>
        </p:nvSpPr>
        <p:spPr>
          <a:xfrm>
            <a:off x="0" y="0"/>
            <a:ext cx="11105400" cy="75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chemeClr val="dk1"/>
                </a:solidFill>
              </a:rPr>
              <a:t>Florida 5th Grade Science Standards:</a:t>
            </a:r>
            <a:endParaRPr b="1" sz="3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100">
                <a:solidFill>
                  <a:schemeClr val="dk1"/>
                </a:solidFill>
              </a:rPr>
              <a:t>SC.5.N.1.1 – Define a problem, use appropriate reference materials to support scientific understanding, plan and carry out scientific investigations of various types…</a:t>
            </a: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Application: Students define the problem (water retention in soils), plan and conduct an experiment using different mulch types, collect data, and interpret results.</a:t>
            </a:r>
            <a:br>
              <a:rPr lang="en-US" sz="2100">
                <a:solidFill>
                  <a:schemeClr val="dk1"/>
                </a:solidFill>
              </a:rPr>
            </a:b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SC.5.N.1.2 – Explain the difference between an experiment and other types of scientific investigations.</a:t>
            </a: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Application: Students identify their mulch moisture test as an experiment involving variables and measurable data.</a:t>
            </a:r>
            <a:br>
              <a:rPr lang="en-US" sz="2100">
                <a:solidFill>
                  <a:schemeClr val="dk1"/>
                </a:solidFill>
              </a:rPr>
            </a:b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SC.5.L.17.1 – Compare and contrast adaptations displayed by animals and plants that enable them to survive in different environments.</a:t>
            </a: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Application: Understanding how mulch can help plants adapt to hot, dry Florida conditions by reducing evaporation and retaining moisture.</a:t>
            </a:r>
            <a:br>
              <a:rPr lang="en-US" sz="2100">
                <a:solidFill>
                  <a:schemeClr val="dk1"/>
                </a:solidFill>
              </a:rPr>
            </a:b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SC.5.E.7.1 – Create a model to explain the parts of the water cycle.</a:t>
            </a:r>
            <a:br>
              <a:rPr lang="en-US" sz="2100">
                <a:solidFill>
                  <a:schemeClr val="dk1"/>
                </a:solidFill>
              </a:rPr>
            </a:br>
            <a:r>
              <a:rPr lang="en-US" sz="2100">
                <a:solidFill>
                  <a:schemeClr val="dk1"/>
                </a:solidFill>
              </a:rPr>
              <a:t> Application: Students relate evaporation and transpiration to soil moisture and mulch’s effect on these processes.</a:t>
            </a:r>
            <a:endParaRPr sz="2100">
              <a:solidFill>
                <a:schemeClr val="dk1"/>
              </a:solidFill>
            </a:endParaRPr>
          </a:p>
        </p:txBody>
      </p:sp>
      <p:pic>
        <p:nvPicPr>
          <p:cNvPr id="68" name="Google Shape;68;g3704c6a2aa1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05400" y="1367550"/>
            <a:ext cx="3220201" cy="4830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"/>
          <p:cNvSpPr/>
          <p:nvPr/>
        </p:nvSpPr>
        <p:spPr>
          <a:xfrm>
            <a:off x="721638" y="566976"/>
            <a:ext cx="9249251" cy="6443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691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050"/>
              <a:buFont typeface="Libre Baskerville"/>
              <a:buNone/>
            </a:pPr>
            <a:r>
              <a:rPr lang="en-US" sz="405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Florida's Climate &amp; Soil Challenges</a:t>
            </a:r>
            <a:endParaRPr sz="4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"/>
          <p:cNvSpPr/>
          <p:nvPr/>
        </p:nvSpPr>
        <p:spPr>
          <a:xfrm>
            <a:off x="721638" y="1706047"/>
            <a:ext cx="6342102" cy="659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Florida's unique environment presents specific challenges for plants and gardeners: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3"/>
          <p:cNvSpPr/>
          <p:nvPr/>
        </p:nvSpPr>
        <p:spPr>
          <a:xfrm>
            <a:off x="721638" y="2551390"/>
            <a:ext cx="6342102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Char char="•"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High temperatures and humidity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3"/>
          <p:cNvSpPr/>
          <p:nvPr/>
        </p:nvSpPr>
        <p:spPr>
          <a:xfrm>
            <a:off x="721638" y="2953464"/>
            <a:ext cx="6342102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Char char="•"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Sandy, quick-draining soils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3"/>
          <p:cNvSpPr/>
          <p:nvPr/>
        </p:nvSpPr>
        <p:spPr>
          <a:xfrm>
            <a:off x="721638" y="3355538"/>
            <a:ext cx="6342102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Char char="•"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Frequent, intense rainfall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3"/>
          <p:cNvSpPr/>
          <p:nvPr/>
        </p:nvSpPr>
        <p:spPr>
          <a:xfrm>
            <a:off x="721638" y="3870960"/>
            <a:ext cx="6342102" cy="659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These conditions make water conservation and soil protection especially important for successful gardening.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80" name="Google Shape;8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74280" y="1752481"/>
            <a:ext cx="6342102" cy="6342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/>
          <p:nvPr/>
        </p:nvSpPr>
        <p:spPr>
          <a:xfrm>
            <a:off x="754737" y="593288"/>
            <a:ext cx="5391150" cy="6738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200"/>
              <a:buFont typeface="Libre Baskerville"/>
              <a:buNone/>
            </a:pPr>
            <a:r>
              <a:rPr lang="en-US" sz="420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Benefits of Mulch</a:t>
            </a:r>
            <a:endParaRPr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87" name="Google Shape;8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4737" y="1698427"/>
            <a:ext cx="53911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4"/>
          <p:cNvSpPr/>
          <p:nvPr/>
        </p:nvSpPr>
        <p:spPr>
          <a:xfrm>
            <a:off x="754737" y="2507099"/>
            <a:ext cx="2695575" cy="3369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Moisture Retention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4"/>
          <p:cNvSpPr/>
          <p:nvPr/>
        </p:nvSpPr>
        <p:spPr>
          <a:xfrm>
            <a:off x="754737" y="2973348"/>
            <a:ext cx="6425684" cy="344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50"/>
              <a:buFont typeface="DM Sans"/>
              <a:buNone/>
            </a:pPr>
            <a:r>
              <a:rPr lang="en-US" sz="16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Reduces evaporation and conserves water in soil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0" name="Google Shape;9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49979" y="1698427"/>
            <a:ext cx="53911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4"/>
          <p:cNvSpPr/>
          <p:nvPr/>
        </p:nvSpPr>
        <p:spPr>
          <a:xfrm>
            <a:off x="7449979" y="2507099"/>
            <a:ext cx="2695575" cy="3369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Weed Suppression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4"/>
          <p:cNvSpPr/>
          <p:nvPr/>
        </p:nvSpPr>
        <p:spPr>
          <a:xfrm>
            <a:off x="7449979" y="2973348"/>
            <a:ext cx="6425684" cy="344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50"/>
              <a:buFont typeface="DM Sans"/>
              <a:buNone/>
            </a:pPr>
            <a:r>
              <a:rPr lang="en-US" sz="16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Blocks sunlight and inhibits unwanted weed growth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3" name="Google Shape;93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4737" y="3857387"/>
            <a:ext cx="53911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4"/>
          <p:cNvSpPr/>
          <p:nvPr/>
        </p:nvSpPr>
        <p:spPr>
          <a:xfrm>
            <a:off x="754737" y="4666059"/>
            <a:ext cx="3384947" cy="3369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Temperature Regulation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4"/>
          <p:cNvSpPr/>
          <p:nvPr/>
        </p:nvSpPr>
        <p:spPr>
          <a:xfrm>
            <a:off x="754737" y="5132308"/>
            <a:ext cx="6425684" cy="344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50"/>
              <a:buFont typeface="DM Sans"/>
              <a:buNone/>
            </a:pPr>
            <a:r>
              <a:rPr lang="en-US" sz="16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Insulates soil against extreme heat and cold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6" name="Google Shape;96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49979" y="3857387"/>
            <a:ext cx="53911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4"/>
          <p:cNvSpPr/>
          <p:nvPr/>
        </p:nvSpPr>
        <p:spPr>
          <a:xfrm>
            <a:off x="7449979" y="4666059"/>
            <a:ext cx="2695575" cy="3369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Soil Health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4"/>
          <p:cNvSpPr/>
          <p:nvPr/>
        </p:nvSpPr>
        <p:spPr>
          <a:xfrm>
            <a:off x="7449979" y="5132308"/>
            <a:ext cx="6425684" cy="344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50"/>
              <a:buFont typeface="DM Sans"/>
              <a:buNone/>
            </a:pPr>
            <a:r>
              <a:rPr lang="en-US" sz="16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Organic mulches add nutrients and improve soil structure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9" name="Google Shape;99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4737" y="6016347"/>
            <a:ext cx="53911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4"/>
          <p:cNvSpPr/>
          <p:nvPr/>
        </p:nvSpPr>
        <p:spPr>
          <a:xfrm>
            <a:off x="754737" y="6825020"/>
            <a:ext cx="2695575" cy="3369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Erosion Control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4"/>
          <p:cNvSpPr/>
          <p:nvPr/>
        </p:nvSpPr>
        <p:spPr>
          <a:xfrm>
            <a:off x="754737" y="7291268"/>
            <a:ext cx="6425684" cy="344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50"/>
              <a:buFont typeface="DM Sans"/>
              <a:buNone/>
            </a:pPr>
            <a:r>
              <a:rPr lang="en-US" sz="16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Reduces surface runoff and stabilizes soil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02" name="Google Shape;102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449979" y="6016347"/>
            <a:ext cx="53911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4"/>
          <p:cNvSpPr/>
          <p:nvPr/>
        </p:nvSpPr>
        <p:spPr>
          <a:xfrm>
            <a:off x="7449979" y="6825020"/>
            <a:ext cx="2695575" cy="3369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Aesthetic Appeal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4"/>
          <p:cNvSpPr/>
          <p:nvPr/>
        </p:nvSpPr>
        <p:spPr>
          <a:xfrm>
            <a:off x="7449979" y="7291268"/>
            <a:ext cx="6425684" cy="3449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50"/>
              <a:buFont typeface="DM Sans"/>
              <a:buNone/>
            </a:pPr>
            <a:r>
              <a:rPr lang="en-US" sz="16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Provides a neat, finished look to landscapes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/>
          <p:nvPr/>
        </p:nvSpPr>
        <p:spPr>
          <a:xfrm>
            <a:off x="711279" y="560308"/>
            <a:ext cx="5080873" cy="634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000"/>
              <a:buFont typeface="Libre Baskerville"/>
              <a:buNone/>
            </a:pPr>
            <a:r>
              <a:rPr lang="en-US" sz="400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Program Structure</a:t>
            </a:r>
            <a:endParaRPr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7303770" y="1601629"/>
            <a:ext cx="22860" cy="6067663"/>
          </a:xfrm>
          <a:prstGeom prst="roundRect">
            <a:avLst>
              <a:gd fmla="val 373402" name="adj"/>
            </a:avLst>
          </a:prstGeom>
          <a:solidFill>
            <a:srgbClr val="DDD3B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5"/>
          <p:cNvSpPr/>
          <p:nvPr/>
        </p:nvSpPr>
        <p:spPr>
          <a:xfrm>
            <a:off x="6499860" y="1818799"/>
            <a:ext cx="609600" cy="22860"/>
          </a:xfrm>
          <a:prstGeom prst="roundRect">
            <a:avLst>
              <a:gd fmla="val 373402" name="adj"/>
            </a:avLst>
          </a:prstGeom>
          <a:solidFill>
            <a:srgbClr val="DDD3B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5"/>
          <p:cNvSpPr/>
          <p:nvPr/>
        </p:nvSpPr>
        <p:spPr>
          <a:xfrm>
            <a:off x="7086600" y="1601629"/>
            <a:ext cx="457200" cy="457200"/>
          </a:xfrm>
          <a:prstGeom prst="roundRect">
            <a:avLst>
              <a:gd fmla="val 18670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7162800" y="1639729"/>
            <a:ext cx="304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400"/>
              <a:buFont typeface="Libre Baskerville"/>
              <a:buNone/>
            </a:pPr>
            <a:r>
              <a:rPr lang="en-US" sz="24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5"/>
          <p:cNvSpPr/>
          <p:nvPr/>
        </p:nvSpPr>
        <p:spPr>
          <a:xfrm>
            <a:off x="3513177" y="1671399"/>
            <a:ext cx="2785943" cy="3175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000"/>
              <a:buFont typeface="Libre Baskerville"/>
              <a:buNone/>
            </a:pPr>
            <a:r>
              <a:rPr lang="en-US" sz="20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School Walk (20 min)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/>
          <p:nvPr/>
        </p:nvSpPr>
        <p:spPr>
          <a:xfrm>
            <a:off x="711279" y="2110859"/>
            <a:ext cx="5587841" cy="650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Outdoor observation of ground conditions, mulch types, soil condition, and plant health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7520940" y="3037999"/>
            <a:ext cx="609600" cy="22860"/>
          </a:xfrm>
          <a:prstGeom prst="roundRect">
            <a:avLst>
              <a:gd fmla="val 373402" name="adj"/>
            </a:avLst>
          </a:prstGeom>
          <a:solidFill>
            <a:srgbClr val="DDD3B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7086600" y="2820829"/>
            <a:ext cx="457200" cy="457200"/>
          </a:xfrm>
          <a:prstGeom prst="roundRect">
            <a:avLst>
              <a:gd fmla="val 18670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5"/>
          <p:cNvSpPr/>
          <p:nvPr/>
        </p:nvSpPr>
        <p:spPr>
          <a:xfrm>
            <a:off x="7162800" y="2858929"/>
            <a:ext cx="304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400"/>
              <a:buFont typeface="Libre Baskerville"/>
              <a:buNone/>
            </a:pPr>
            <a:r>
              <a:rPr lang="en-US" sz="24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5"/>
          <p:cNvSpPr/>
          <p:nvPr/>
        </p:nvSpPr>
        <p:spPr>
          <a:xfrm>
            <a:off x="8331279" y="2890599"/>
            <a:ext cx="2763441" cy="3175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000"/>
              <a:buFont typeface="Libre Baskerville"/>
              <a:buNone/>
            </a:pPr>
            <a:r>
              <a:rPr lang="en-US" sz="20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Introduction (15 min)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5"/>
          <p:cNvSpPr/>
          <p:nvPr/>
        </p:nvSpPr>
        <p:spPr>
          <a:xfrm>
            <a:off x="8331279" y="3330059"/>
            <a:ext cx="5587841" cy="650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Classroom presentation on mulch benefits and Florida's unique challenges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5"/>
          <p:cNvSpPr/>
          <p:nvPr/>
        </p:nvSpPr>
        <p:spPr>
          <a:xfrm>
            <a:off x="6499860" y="4088963"/>
            <a:ext cx="609600" cy="22860"/>
          </a:xfrm>
          <a:prstGeom prst="roundRect">
            <a:avLst>
              <a:gd fmla="val 373402" name="adj"/>
            </a:avLst>
          </a:prstGeom>
          <a:solidFill>
            <a:srgbClr val="DDD3B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5"/>
          <p:cNvSpPr/>
          <p:nvPr/>
        </p:nvSpPr>
        <p:spPr>
          <a:xfrm>
            <a:off x="7086600" y="3871793"/>
            <a:ext cx="457200" cy="457200"/>
          </a:xfrm>
          <a:prstGeom prst="roundRect">
            <a:avLst>
              <a:gd fmla="val 18670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7162800" y="3909893"/>
            <a:ext cx="304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400"/>
              <a:buFont typeface="Libre Baskerville"/>
              <a:buNone/>
            </a:pPr>
            <a:r>
              <a:rPr lang="en-US" sz="24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3561874" y="3941564"/>
            <a:ext cx="2737247" cy="3175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000"/>
              <a:buFont typeface="Libre Baskerville"/>
              <a:buNone/>
            </a:pPr>
            <a:r>
              <a:rPr lang="en-US" sz="20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 Activity (30 min)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711279" y="4381024"/>
            <a:ext cx="5587841" cy="650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Hands-on experiment comparing moisture retention of different mulch types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5"/>
          <p:cNvSpPr/>
          <p:nvPr/>
        </p:nvSpPr>
        <p:spPr>
          <a:xfrm>
            <a:off x="7520940" y="5139928"/>
            <a:ext cx="609600" cy="22860"/>
          </a:xfrm>
          <a:prstGeom prst="roundRect">
            <a:avLst>
              <a:gd fmla="val 373402" name="adj"/>
            </a:avLst>
          </a:prstGeom>
          <a:solidFill>
            <a:srgbClr val="DDD3B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7086600" y="4922758"/>
            <a:ext cx="457200" cy="457200"/>
          </a:xfrm>
          <a:prstGeom prst="roundRect">
            <a:avLst>
              <a:gd fmla="val 18670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/>
          <p:nvPr/>
        </p:nvSpPr>
        <p:spPr>
          <a:xfrm>
            <a:off x="7162800" y="4960858"/>
            <a:ext cx="304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400"/>
              <a:buFont typeface="Libre Baskerville"/>
              <a:buNone/>
            </a:pPr>
            <a:r>
              <a:rPr lang="en-US" sz="24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5"/>
          <p:cNvSpPr/>
          <p:nvPr/>
        </p:nvSpPr>
        <p:spPr>
          <a:xfrm>
            <a:off x="8331279" y="4992529"/>
            <a:ext cx="2608183" cy="3175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000"/>
              <a:buFont typeface="Libre Baskerville"/>
              <a:buNone/>
            </a:pPr>
            <a:r>
              <a:rPr lang="en-US" sz="20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 Report (25 min)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5"/>
          <p:cNvSpPr/>
          <p:nvPr/>
        </p:nvSpPr>
        <p:spPr>
          <a:xfrm>
            <a:off x="8331279" y="5431988"/>
            <a:ext cx="5587841" cy="650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Students document findings and draw conclusions from their experiment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5"/>
          <p:cNvSpPr/>
          <p:nvPr/>
        </p:nvSpPr>
        <p:spPr>
          <a:xfrm>
            <a:off x="6499860" y="6190893"/>
            <a:ext cx="609600" cy="22860"/>
          </a:xfrm>
          <a:prstGeom prst="roundRect">
            <a:avLst>
              <a:gd fmla="val 373402" name="adj"/>
            </a:avLst>
          </a:prstGeom>
          <a:solidFill>
            <a:srgbClr val="DDD3B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5"/>
          <p:cNvSpPr/>
          <p:nvPr/>
        </p:nvSpPr>
        <p:spPr>
          <a:xfrm>
            <a:off x="7086600" y="5973723"/>
            <a:ext cx="457200" cy="457200"/>
          </a:xfrm>
          <a:prstGeom prst="roundRect">
            <a:avLst>
              <a:gd fmla="val 18670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7162800" y="6011823"/>
            <a:ext cx="3048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400"/>
              <a:buFont typeface="Libre Baskerville"/>
              <a:buNone/>
            </a:pPr>
            <a:r>
              <a:rPr lang="en-US" sz="24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3726656" y="6043493"/>
            <a:ext cx="2572464" cy="3175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000"/>
              <a:buFont typeface="Libre Baskerville"/>
              <a:buNone/>
            </a:pPr>
            <a:r>
              <a:rPr lang="en-US" sz="200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Discussion (30 min)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5"/>
          <p:cNvSpPr/>
          <p:nvPr/>
        </p:nvSpPr>
        <p:spPr>
          <a:xfrm>
            <a:off x="711279" y="6482953"/>
            <a:ext cx="5587841" cy="650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600"/>
              <a:buFont typeface="DM Sans"/>
              <a:buNone/>
            </a:pPr>
            <a:r>
              <a:rPr lang="en-US" sz="160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Facilitator-led summary and reflection on results and applications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"/>
          <p:cNvSpPr/>
          <p:nvPr/>
        </p:nvSpPr>
        <p:spPr>
          <a:xfrm>
            <a:off x="780098" y="612934"/>
            <a:ext cx="6448068" cy="6965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287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350"/>
              <a:buFont typeface="Libre Baskerville"/>
              <a:buNone/>
            </a:pPr>
            <a:r>
              <a:rPr lang="en-US" sz="435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 Experiment Setup</a:t>
            </a:r>
            <a:endParaRPr sz="4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780098" y="1866662"/>
            <a:ext cx="3135511" cy="3482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2150"/>
              <a:buFont typeface="Libre Baskerville"/>
              <a:buNone/>
            </a:pPr>
            <a:r>
              <a:rPr lang="en-US" sz="215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Materials (Per Group):</a:t>
            </a:r>
            <a:endParaRPr sz="2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780098" y="2437805"/>
            <a:ext cx="6263164" cy="356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Char char="•"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4 pots (6.0" W x 5" H x 6" D)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780098" y="2872383"/>
            <a:ext cx="6263164" cy="356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Char char="•"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Potting mix soil (4 cups per pot)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780098" y="3306961"/>
            <a:ext cx="6263164" cy="356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Char char="•"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Pine bark, pine needles, gravel (3 inches each)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6"/>
          <p:cNvSpPr/>
          <p:nvPr/>
        </p:nvSpPr>
        <p:spPr>
          <a:xfrm>
            <a:off x="780098" y="3741539"/>
            <a:ext cx="6263164" cy="356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Char char="•"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Watering can (16 oz water per pot)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780098" y="4176117"/>
            <a:ext cx="6263164" cy="356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Char char="•"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Moisture meter and ruler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780098" y="4610695"/>
            <a:ext cx="6263164" cy="356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Char char="•"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Heat lamps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0" name="Google Shape;15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4759" y="1894523"/>
            <a:ext cx="6263164" cy="428529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6"/>
          <p:cNvSpPr/>
          <p:nvPr/>
        </p:nvSpPr>
        <p:spPr>
          <a:xfrm>
            <a:off x="7594759" y="6430566"/>
            <a:ext cx="6263164" cy="1069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Students will measure moisture levels at 15-minute intervals to determine which mulch type retains water most effectively.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7"/>
          <p:cNvSpPr/>
          <p:nvPr/>
        </p:nvSpPr>
        <p:spPr>
          <a:xfrm>
            <a:off x="660321" y="518755"/>
            <a:ext cx="4716899" cy="5895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3700"/>
              <a:buFont typeface="Libre Baskerville"/>
              <a:buNone/>
            </a:pPr>
            <a:r>
              <a:rPr lang="en-US" sz="370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 Procedure</a:t>
            </a:r>
            <a:endParaRPr sz="3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7"/>
          <p:cNvSpPr/>
          <p:nvPr/>
        </p:nvSpPr>
        <p:spPr>
          <a:xfrm>
            <a:off x="660321" y="1485662"/>
            <a:ext cx="188595" cy="1132046"/>
          </a:xfrm>
          <a:prstGeom prst="roundRect">
            <a:avLst>
              <a:gd fmla="val 42018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7"/>
          <p:cNvSpPr/>
          <p:nvPr/>
        </p:nvSpPr>
        <p:spPr>
          <a:xfrm>
            <a:off x="1037511" y="1674257"/>
            <a:ext cx="2358390" cy="294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850"/>
              <a:buFont typeface="Libre Baskerville"/>
              <a:buNone/>
            </a:pPr>
            <a:r>
              <a:rPr lang="en-US" sz="18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Setup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7"/>
          <p:cNvSpPr/>
          <p:nvPr/>
        </p:nvSpPr>
        <p:spPr>
          <a:xfrm>
            <a:off x="1037511" y="2082165"/>
            <a:ext cx="12932569" cy="3019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450"/>
              <a:buFont typeface="DM Sans"/>
              <a:buNone/>
            </a:pPr>
            <a:r>
              <a:rPr lang="en-US" sz="14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Label pots: No Mulch, Pine Bark, Pine Needles, Gravel. Add 4 cups of potting mix to each.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7"/>
          <p:cNvSpPr/>
          <p:nvPr/>
        </p:nvSpPr>
        <p:spPr>
          <a:xfrm>
            <a:off x="943332" y="2759154"/>
            <a:ext cx="188595" cy="1132046"/>
          </a:xfrm>
          <a:prstGeom prst="roundRect">
            <a:avLst>
              <a:gd fmla="val 42018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7"/>
          <p:cNvSpPr/>
          <p:nvPr/>
        </p:nvSpPr>
        <p:spPr>
          <a:xfrm>
            <a:off x="1320522" y="2947749"/>
            <a:ext cx="2358390" cy="294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850"/>
              <a:buFont typeface="Libre Baskerville"/>
              <a:buNone/>
            </a:pPr>
            <a:r>
              <a:rPr lang="en-US" sz="18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Add Mulch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7"/>
          <p:cNvSpPr/>
          <p:nvPr/>
        </p:nvSpPr>
        <p:spPr>
          <a:xfrm>
            <a:off x="1320522" y="3355658"/>
            <a:ext cx="12649557" cy="3019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450"/>
              <a:buFont typeface="DM Sans"/>
              <a:buNone/>
            </a:pPr>
            <a:r>
              <a:rPr lang="en-US" sz="14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Leave one pot uncovered. Add 3 inches of appropriate mulch to each of the other pots.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7"/>
          <p:cNvSpPr/>
          <p:nvPr/>
        </p:nvSpPr>
        <p:spPr>
          <a:xfrm>
            <a:off x="1226344" y="4032647"/>
            <a:ext cx="188595" cy="1132046"/>
          </a:xfrm>
          <a:prstGeom prst="roundRect">
            <a:avLst>
              <a:gd fmla="val 42018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1603534" y="4221242"/>
            <a:ext cx="2358390" cy="294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850"/>
              <a:buFont typeface="Libre Baskerville"/>
              <a:buNone/>
            </a:pPr>
            <a:r>
              <a:rPr lang="en-US" sz="18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Water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1603534" y="4629150"/>
            <a:ext cx="12366546" cy="3019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450"/>
              <a:buFont typeface="DM Sans"/>
              <a:buNone/>
            </a:pPr>
            <a:r>
              <a:rPr lang="en-US" sz="14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Add exactly 16 oz of water to each pot using a watering can or bottle.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1509355" y="5306139"/>
            <a:ext cx="188595" cy="1132046"/>
          </a:xfrm>
          <a:prstGeom prst="roundRect">
            <a:avLst>
              <a:gd fmla="val 42018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1886545" y="5494734"/>
            <a:ext cx="2358390" cy="294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850"/>
              <a:buFont typeface="Libre Baskerville"/>
              <a:buNone/>
            </a:pPr>
            <a:r>
              <a:rPr lang="en-US" sz="18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Heat Exposure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1886545" y="5902643"/>
            <a:ext cx="12083534" cy="3019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450"/>
              <a:buFont typeface="DM Sans"/>
              <a:buNone/>
            </a:pPr>
            <a:r>
              <a:rPr lang="en-US" sz="14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Place pots under heat lamps at equal distances to simulate sunlight.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1226344" y="6579632"/>
            <a:ext cx="188595" cy="1132046"/>
          </a:xfrm>
          <a:prstGeom prst="roundRect">
            <a:avLst>
              <a:gd fmla="val 42018" name="adj"/>
            </a:avLst>
          </a:prstGeom>
          <a:solidFill>
            <a:srgbClr val="F7EDD4"/>
          </a:solidFill>
          <a:ln cap="flat" cmpd="sng" w="9525">
            <a:solidFill>
              <a:srgbClr val="DDD3B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1603534" y="6768227"/>
            <a:ext cx="2358390" cy="294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850"/>
              <a:buFont typeface="Libre Baskerville"/>
              <a:buNone/>
            </a:pPr>
            <a:r>
              <a:rPr lang="en-US" sz="18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Measure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1603534" y="7176135"/>
            <a:ext cx="12366546" cy="3019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450"/>
              <a:buFont typeface="DM Sans"/>
              <a:buNone/>
            </a:pPr>
            <a:r>
              <a:rPr lang="en-US" sz="14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Record soil moisture levels at 15, 30, 45, and 60 minutes using moisture meters.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"/>
          <p:cNvSpPr/>
          <p:nvPr/>
        </p:nvSpPr>
        <p:spPr>
          <a:xfrm>
            <a:off x="779383" y="613529"/>
            <a:ext cx="6785729" cy="695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287"/>
              </a:lnSpc>
              <a:spcBef>
                <a:spcPts val="0"/>
              </a:spcBef>
              <a:spcAft>
                <a:spcPts val="0"/>
              </a:spcAft>
              <a:buClr>
                <a:srgbClr val="5C4E3D"/>
              </a:buClr>
              <a:buSzPts val="4350"/>
              <a:buFont typeface="Libre Baskerville"/>
              <a:buNone/>
            </a:pPr>
            <a:r>
              <a:rPr lang="en-US" sz="4350">
                <a:solidFill>
                  <a:srgbClr val="5C4E3D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Discussion &amp; Reflection</a:t>
            </a:r>
            <a:endParaRPr sz="4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8"/>
          <p:cNvSpPr/>
          <p:nvPr/>
        </p:nvSpPr>
        <p:spPr>
          <a:xfrm>
            <a:off x="779383" y="2058233"/>
            <a:ext cx="6424493" cy="121920"/>
          </a:xfrm>
          <a:prstGeom prst="roundRect">
            <a:avLst>
              <a:gd fmla="val 76719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8"/>
          <p:cNvSpPr/>
          <p:nvPr/>
        </p:nvSpPr>
        <p:spPr>
          <a:xfrm>
            <a:off x="3657540" y="1754743"/>
            <a:ext cx="668060" cy="668060"/>
          </a:xfrm>
          <a:prstGeom prst="roundRect">
            <a:avLst>
              <a:gd fmla="val 136874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8"/>
          <p:cNvSpPr/>
          <p:nvPr/>
        </p:nvSpPr>
        <p:spPr>
          <a:xfrm>
            <a:off x="3857923" y="1921788"/>
            <a:ext cx="267176" cy="3339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8"/>
          <p:cNvSpPr/>
          <p:nvPr/>
        </p:nvSpPr>
        <p:spPr>
          <a:xfrm>
            <a:off x="1032510" y="2645450"/>
            <a:ext cx="2793683" cy="3479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50"/>
              <a:buFont typeface="Libre Baskerville"/>
              <a:buNone/>
            </a:pPr>
            <a:r>
              <a:rPr lang="en-US" sz="21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Experiment Results</a:t>
            </a:r>
            <a:endParaRPr sz="2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8"/>
          <p:cNvSpPr/>
          <p:nvPr/>
        </p:nvSpPr>
        <p:spPr>
          <a:xfrm>
            <a:off x="1032510" y="3126938"/>
            <a:ext cx="5918240" cy="7124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Which pot dried out fastest? Which stayed moist longest? Were your hypotheses correct?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8"/>
          <p:cNvSpPr/>
          <p:nvPr/>
        </p:nvSpPr>
        <p:spPr>
          <a:xfrm>
            <a:off x="7426523" y="2058233"/>
            <a:ext cx="6424493" cy="121920"/>
          </a:xfrm>
          <a:prstGeom prst="roundRect">
            <a:avLst>
              <a:gd fmla="val 76719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8"/>
          <p:cNvSpPr/>
          <p:nvPr/>
        </p:nvSpPr>
        <p:spPr>
          <a:xfrm>
            <a:off x="10304681" y="1754743"/>
            <a:ext cx="668060" cy="668060"/>
          </a:xfrm>
          <a:prstGeom prst="roundRect">
            <a:avLst>
              <a:gd fmla="val 136874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8"/>
          <p:cNvSpPr/>
          <p:nvPr/>
        </p:nvSpPr>
        <p:spPr>
          <a:xfrm>
            <a:off x="10505063" y="1921788"/>
            <a:ext cx="267176" cy="3339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8"/>
          <p:cNvSpPr/>
          <p:nvPr/>
        </p:nvSpPr>
        <p:spPr>
          <a:xfrm>
            <a:off x="7679650" y="2645450"/>
            <a:ext cx="3093958" cy="3479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50"/>
              <a:buFont typeface="Libre Baskerville"/>
              <a:buNone/>
            </a:pPr>
            <a:r>
              <a:rPr lang="en-US" sz="21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Mulch Characteristics</a:t>
            </a:r>
            <a:endParaRPr sz="2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8"/>
          <p:cNvSpPr/>
          <p:nvPr/>
        </p:nvSpPr>
        <p:spPr>
          <a:xfrm>
            <a:off x="7679650" y="3126938"/>
            <a:ext cx="5918240" cy="7124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Why did some mulches work better than others? What properties helped them retain moisture?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8"/>
          <p:cNvSpPr/>
          <p:nvPr/>
        </p:nvSpPr>
        <p:spPr>
          <a:xfrm>
            <a:off x="779383" y="4618673"/>
            <a:ext cx="6424493" cy="121920"/>
          </a:xfrm>
          <a:prstGeom prst="roundRect">
            <a:avLst>
              <a:gd fmla="val 76719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8"/>
          <p:cNvSpPr/>
          <p:nvPr/>
        </p:nvSpPr>
        <p:spPr>
          <a:xfrm>
            <a:off x="3657540" y="4315182"/>
            <a:ext cx="668060" cy="668060"/>
          </a:xfrm>
          <a:prstGeom prst="roundRect">
            <a:avLst>
              <a:gd fmla="val 136874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8"/>
          <p:cNvSpPr/>
          <p:nvPr/>
        </p:nvSpPr>
        <p:spPr>
          <a:xfrm>
            <a:off x="3857923" y="4482227"/>
            <a:ext cx="267176" cy="3339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8"/>
          <p:cNvSpPr/>
          <p:nvPr/>
        </p:nvSpPr>
        <p:spPr>
          <a:xfrm>
            <a:off x="1032510" y="5205889"/>
            <a:ext cx="3486745" cy="3479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50"/>
              <a:buFont typeface="Libre Baskerville"/>
              <a:buNone/>
            </a:pPr>
            <a:r>
              <a:rPr lang="en-US" sz="21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Real-World Applications</a:t>
            </a:r>
            <a:endParaRPr sz="2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8"/>
          <p:cNvSpPr/>
          <p:nvPr/>
        </p:nvSpPr>
        <p:spPr>
          <a:xfrm>
            <a:off x="1032510" y="5687378"/>
            <a:ext cx="5918240" cy="7124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How does this experiment relate to gardening in Florida? Which mulch would YOU recommend and why?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8"/>
          <p:cNvSpPr/>
          <p:nvPr/>
        </p:nvSpPr>
        <p:spPr>
          <a:xfrm>
            <a:off x="7426523" y="4618673"/>
            <a:ext cx="6424493" cy="121920"/>
          </a:xfrm>
          <a:prstGeom prst="roundRect">
            <a:avLst>
              <a:gd fmla="val 76719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8"/>
          <p:cNvSpPr/>
          <p:nvPr/>
        </p:nvSpPr>
        <p:spPr>
          <a:xfrm>
            <a:off x="10304681" y="4315182"/>
            <a:ext cx="668060" cy="668060"/>
          </a:xfrm>
          <a:prstGeom prst="roundRect">
            <a:avLst>
              <a:gd fmla="val 136874" name="adj"/>
            </a:avLst>
          </a:prstGeom>
          <a:solidFill>
            <a:srgbClr val="B88E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8"/>
          <p:cNvSpPr/>
          <p:nvPr/>
        </p:nvSpPr>
        <p:spPr>
          <a:xfrm>
            <a:off x="10505063" y="4482227"/>
            <a:ext cx="267176" cy="3339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Libre Baskerville"/>
              <a:buNone/>
            </a:pPr>
            <a:r>
              <a:rPr lang="en-US" sz="21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8"/>
          <p:cNvSpPr/>
          <p:nvPr/>
        </p:nvSpPr>
        <p:spPr>
          <a:xfrm>
            <a:off x="7679650" y="5205889"/>
            <a:ext cx="3247192" cy="3479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2150"/>
              <a:buFont typeface="Libre Baskerville"/>
              <a:buNone/>
            </a:pPr>
            <a:r>
              <a:rPr lang="en-US" sz="2150">
                <a:solidFill>
                  <a:srgbClr val="45424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Environmental Impact</a:t>
            </a:r>
            <a:endParaRPr sz="2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8"/>
          <p:cNvSpPr/>
          <p:nvPr/>
        </p:nvSpPr>
        <p:spPr>
          <a:xfrm>
            <a:off x="7679650" y="5687378"/>
            <a:ext cx="5918240" cy="7124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Why is water conservation important? How does mulch help save water and protect plants?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8"/>
          <p:cNvSpPr/>
          <p:nvPr/>
        </p:nvSpPr>
        <p:spPr>
          <a:xfrm>
            <a:off x="779383" y="6903482"/>
            <a:ext cx="13071634" cy="7124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54240"/>
              </a:buClr>
              <a:buSzPts val="1750"/>
              <a:buFont typeface="DM Sans"/>
              <a:buNone/>
            </a:pPr>
            <a:r>
              <a:rPr lang="en-US" sz="1750">
                <a:solidFill>
                  <a:srgbClr val="454240"/>
                </a:solidFill>
                <a:latin typeface="DM Sans"/>
                <a:ea typeface="DM Sans"/>
                <a:cs typeface="DM Sans"/>
                <a:sym typeface="DM Sans"/>
              </a:rPr>
              <a:t>Mulch is more than decoration – it's a powerful tool for conserving water, protecting soil, and helping plants thrive in Florida's challenging climate.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2025-07-16T20:19:08Z</dcterms:created>
</cp:coreProperties>
</file>